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diagrams/colors2.xml" ContentType="application/vnd.openxmlformats-officedocument.drawingml.diagramColors+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charts/chart1.xml" ContentType="application/vnd.openxmlformats-officedocument.drawingml.chart+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Default Extension="xlsx" ContentType="application/vnd.openxmlformats-officedocument.spreadsheetml.sheet"/>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notesMasterIdLst>
    <p:notesMasterId r:id="rId52"/>
  </p:notesMasterIdLst>
  <p:handoutMasterIdLst>
    <p:handoutMasterId r:id="rId53"/>
  </p:handoutMasterIdLst>
  <p:sldIdLst>
    <p:sldId id="256" r:id="rId2"/>
    <p:sldId id="257" r:id="rId3"/>
    <p:sldId id="290" r:id="rId4"/>
    <p:sldId id="271" r:id="rId5"/>
    <p:sldId id="270" r:id="rId6"/>
    <p:sldId id="291" r:id="rId7"/>
    <p:sldId id="264" r:id="rId8"/>
    <p:sldId id="319" r:id="rId9"/>
    <p:sldId id="272" r:id="rId10"/>
    <p:sldId id="266" r:id="rId11"/>
    <p:sldId id="258" r:id="rId12"/>
    <p:sldId id="273" r:id="rId13"/>
    <p:sldId id="274" r:id="rId14"/>
    <p:sldId id="302" r:id="rId15"/>
    <p:sldId id="295" r:id="rId16"/>
    <p:sldId id="282" r:id="rId17"/>
    <p:sldId id="277" r:id="rId18"/>
    <p:sldId id="294" r:id="rId19"/>
    <p:sldId id="307" r:id="rId20"/>
    <p:sldId id="289" r:id="rId21"/>
    <p:sldId id="284" r:id="rId22"/>
    <p:sldId id="285" r:id="rId23"/>
    <p:sldId id="303" r:id="rId24"/>
    <p:sldId id="305" r:id="rId25"/>
    <p:sldId id="310" r:id="rId26"/>
    <p:sldId id="283" r:id="rId27"/>
    <p:sldId id="306" r:id="rId28"/>
    <p:sldId id="292" r:id="rId29"/>
    <p:sldId id="311" r:id="rId30"/>
    <p:sldId id="308" r:id="rId31"/>
    <p:sldId id="313" r:id="rId32"/>
    <p:sldId id="312" r:id="rId33"/>
    <p:sldId id="318" r:id="rId34"/>
    <p:sldId id="314" r:id="rId35"/>
    <p:sldId id="260" r:id="rId36"/>
    <p:sldId id="276" r:id="rId37"/>
    <p:sldId id="279" r:id="rId38"/>
    <p:sldId id="286" r:id="rId39"/>
    <p:sldId id="288" r:id="rId40"/>
    <p:sldId id="299" r:id="rId41"/>
    <p:sldId id="300" r:id="rId42"/>
    <p:sldId id="301" r:id="rId43"/>
    <p:sldId id="281" r:id="rId44"/>
    <p:sldId id="263" r:id="rId45"/>
    <p:sldId id="287" r:id="rId46"/>
    <p:sldId id="317" r:id="rId47"/>
    <p:sldId id="315" r:id="rId48"/>
    <p:sldId id="316" r:id="rId49"/>
    <p:sldId id="320" r:id="rId50"/>
    <p:sldId id="261" r:id="rId5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D3DA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575" autoAdjust="0"/>
    <p:restoredTop sz="68773" autoAdjust="0"/>
  </p:normalViewPr>
  <p:slideViewPr>
    <p:cSldViewPr>
      <p:cViewPr varScale="1">
        <p:scale>
          <a:sx n="106" d="100"/>
          <a:sy n="106" d="100"/>
        </p:scale>
        <p:origin x="-2200" y="-104"/>
      </p:cViewPr>
      <p:guideLst>
        <p:guide orient="horz" pos="2160"/>
        <p:guide pos="2880"/>
      </p:guideLst>
    </p:cSldViewPr>
  </p:slideViewPr>
  <p:outlineViewPr>
    <p:cViewPr>
      <p:scale>
        <a:sx n="33" d="100"/>
        <a:sy n="33" d="100"/>
      </p:scale>
      <p:origin x="0" y="73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lang="en-GB"/>
            </a:pPr>
            <a:r>
              <a:rPr lang="en-GB" dirty="0"/>
              <a:t> </a:t>
            </a:r>
            <a:r>
              <a:rPr lang="en-GB" dirty="0" smtClean="0"/>
              <a:t>Firm size</a:t>
            </a:r>
            <a:r>
              <a:rPr lang="en-GB" baseline="0" dirty="0" smtClean="0"/>
              <a:t> </a:t>
            </a:r>
            <a:r>
              <a:rPr lang="en-GB" dirty="0" smtClean="0"/>
              <a:t>distribution</a:t>
            </a:r>
            <a:endParaRPr lang="en-GB" dirty="0"/>
          </a:p>
        </c:rich>
      </c:tx>
    </c:title>
    <c:plotArea>
      <c:layout/>
      <c:barChart>
        <c:barDir val="bar"/>
        <c:grouping val="clustered"/>
        <c:ser>
          <c:idx val="0"/>
          <c:order val="0"/>
          <c:tx>
            <c:strRef>
              <c:f>Sheet1!$B$1</c:f>
              <c:strCache>
                <c:ptCount val="1"/>
                <c:pt idx="0">
                  <c:v> Firms</c:v>
                </c:pt>
              </c:strCache>
            </c:strRef>
          </c:tx>
          <c:cat>
            <c:strRef>
              <c:f>Sheet1!$A$2:$A$7</c:f>
              <c:strCache>
                <c:ptCount val="6"/>
                <c:pt idx="0">
                  <c:v>Less than 5</c:v>
                </c:pt>
                <c:pt idx="1">
                  <c:v>5 to 10</c:v>
                </c:pt>
                <c:pt idx="2">
                  <c:v>11 to 20</c:v>
                </c:pt>
                <c:pt idx="3">
                  <c:v>21 to 50</c:v>
                </c:pt>
                <c:pt idx="4">
                  <c:v>51 to 200</c:v>
                </c:pt>
                <c:pt idx="5">
                  <c:v>over 200</c:v>
                </c:pt>
              </c:strCache>
            </c:strRef>
          </c:cat>
          <c:val>
            <c:numRef>
              <c:f>Sheet1!$B$2:$B$7</c:f>
              <c:numCache>
                <c:formatCode>0%</c:formatCode>
                <c:ptCount val="6"/>
                <c:pt idx="0">
                  <c:v>0.25</c:v>
                </c:pt>
                <c:pt idx="1">
                  <c:v>0.11</c:v>
                </c:pt>
                <c:pt idx="2">
                  <c:v>0.2</c:v>
                </c:pt>
                <c:pt idx="3">
                  <c:v>0.21</c:v>
                </c:pt>
                <c:pt idx="4">
                  <c:v>0.2</c:v>
                </c:pt>
                <c:pt idx="5">
                  <c:v>0.0500000000000001</c:v>
                </c:pt>
              </c:numCache>
            </c:numRef>
          </c:val>
        </c:ser>
        <c:axId val="230938728"/>
        <c:axId val="230946472"/>
      </c:barChart>
      <c:catAx>
        <c:axId val="230938728"/>
        <c:scaling>
          <c:orientation val="minMax"/>
        </c:scaling>
        <c:axPos val="l"/>
        <c:title>
          <c:tx>
            <c:rich>
              <a:bodyPr/>
              <a:lstStyle/>
              <a:p>
                <a:pPr>
                  <a:defRPr lang="en-GB"/>
                </a:pPr>
                <a:r>
                  <a:rPr lang="en-GB" dirty="0" smtClean="0"/>
                  <a:t>Number of employees</a:t>
                </a:r>
                <a:endParaRPr lang="en-GB" dirty="0"/>
              </a:p>
            </c:rich>
          </c:tx>
        </c:title>
        <c:majorTickMark val="none"/>
        <c:tickLblPos val="nextTo"/>
        <c:txPr>
          <a:bodyPr/>
          <a:lstStyle/>
          <a:p>
            <a:pPr>
              <a:defRPr lang="en-GB"/>
            </a:pPr>
            <a:endParaRPr lang="en-US"/>
          </a:p>
        </c:txPr>
        <c:crossAx val="230946472"/>
        <c:crosses val="autoZero"/>
        <c:auto val="1"/>
        <c:lblAlgn val="ctr"/>
        <c:lblOffset val="100"/>
      </c:catAx>
      <c:valAx>
        <c:axId val="230946472"/>
        <c:scaling>
          <c:orientation val="minMax"/>
        </c:scaling>
        <c:axPos val="b"/>
        <c:majorGridlines/>
        <c:title>
          <c:tx>
            <c:rich>
              <a:bodyPr/>
              <a:lstStyle/>
              <a:p>
                <a:pPr>
                  <a:defRPr lang="en-GB"/>
                </a:pPr>
                <a:r>
                  <a:rPr lang="en-GB" dirty="0" smtClean="0"/>
                  <a:t>Percentage of firms</a:t>
                </a:r>
                <a:endParaRPr lang="en-GB" dirty="0"/>
              </a:p>
            </c:rich>
          </c:tx>
        </c:title>
        <c:numFmt formatCode="0%" sourceLinked="1"/>
        <c:tickLblPos val="nextTo"/>
        <c:txPr>
          <a:bodyPr/>
          <a:lstStyle/>
          <a:p>
            <a:pPr>
              <a:defRPr lang="en-GB"/>
            </a:pPr>
            <a:endParaRPr lang="en-US"/>
          </a:p>
        </c:txPr>
        <c:crossAx val="230938728"/>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EA5E4-EE06-45FB-B244-986154DF686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GB"/>
        </a:p>
      </dgm:t>
    </dgm:pt>
    <dgm:pt modelId="{B42A6695-D8D1-478D-82C7-8A3B685897AC}">
      <dgm:prSet phldrT="[Text]"/>
      <dgm:spPr/>
      <dgm:t>
        <a:bodyPr/>
        <a:lstStyle/>
        <a:p>
          <a:r>
            <a:rPr lang="en-GB" dirty="0" smtClean="0"/>
            <a:t>Logging</a:t>
          </a:r>
          <a:endParaRPr lang="en-GB" dirty="0"/>
        </a:p>
      </dgm:t>
    </dgm:pt>
    <dgm:pt modelId="{6EFB9A16-ECCE-4BB6-8C1D-8384A9C5246D}" type="parTrans" cxnId="{DC8E8F8A-C5DE-4253-9754-513D30B4DC89}">
      <dgm:prSet/>
      <dgm:spPr/>
      <dgm:t>
        <a:bodyPr/>
        <a:lstStyle/>
        <a:p>
          <a:endParaRPr lang="en-GB"/>
        </a:p>
      </dgm:t>
    </dgm:pt>
    <dgm:pt modelId="{9D6EFAD6-BCAB-4B89-95ED-9905889F9FBD}" type="sibTrans" cxnId="{DC8E8F8A-C5DE-4253-9754-513D30B4DC89}">
      <dgm:prSet/>
      <dgm:spPr/>
      <dgm:t>
        <a:bodyPr/>
        <a:lstStyle/>
        <a:p>
          <a:endParaRPr lang="en-GB"/>
        </a:p>
      </dgm:t>
    </dgm:pt>
    <dgm:pt modelId="{9A5D527B-5772-4A5F-8B21-19A01F0DE85B}">
      <dgm:prSet phldrT="[Text]"/>
      <dgm:spPr/>
      <dgm:t>
        <a:bodyPr/>
        <a:lstStyle/>
        <a:p>
          <a:r>
            <a:rPr lang="en-GB" dirty="0" smtClean="0"/>
            <a:t>events (i.e. user actions &amp; results)</a:t>
          </a:r>
          <a:endParaRPr lang="en-GB" dirty="0"/>
        </a:p>
      </dgm:t>
    </dgm:pt>
    <dgm:pt modelId="{0EA225BF-0375-4762-9C66-E934968403F8}" type="parTrans" cxnId="{1BCDB0D7-D27C-4591-8AE8-28B9B5CC73AE}">
      <dgm:prSet/>
      <dgm:spPr/>
      <dgm:t>
        <a:bodyPr/>
        <a:lstStyle/>
        <a:p>
          <a:endParaRPr lang="en-GB"/>
        </a:p>
      </dgm:t>
    </dgm:pt>
    <dgm:pt modelId="{41E1B38B-7B31-4F9D-8F2D-18AB3D6344CE}" type="sibTrans" cxnId="{1BCDB0D7-D27C-4591-8AE8-28B9B5CC73AE}">
      <dgm:prSet/>
      <dgm:spPr/>
      <dgm:t>
        <a:bodyPr/>
        <a:lstStyle/>
        <a:p>
          <a:endParaRPr lang="en-GB"/>
        </a:p>
      </dgm:t>
    </dgm:pt>
    <dgm:pt modelId="{1D791416-5E61-4A44-8959-64A914311355}">
      <dgm:prSet phldrT="[Text]"/>
      <dgm:spPr/>
      <dgm:t>
        <a:bodyPr/>
        <a:lstStyle/>
        <a:p>
          <a:r>
            <a:rPr lang="en-GB" dirty="0" smtClean="0"/>
            <a:t>context</a:t>
          </a:r>
          <a:endParaRPr lang="en-GB" dirty="0"/>
        </a:p>
      </dgm:t>
    </dgm:pt>
    <dgm:pt modelId="{A6A39C30-09C0-47F0-B8FC-F9EBF33C3E2F}" type="parTrans" cxnId="{05442174-D119-4712-ACFB-9DE54277D047}">
      <dgm:prSet/>
      <dgm:spPr/>
      <dgm:t>
        <a:bodyPr/>
        <a:lstStyle/>
        <a:p>
          <a:endParaRPr lang="en-GB"/>
        </a:p>
      </dgm:t>
    </dgm:pt>
    <dgm:pt modelId="{5944AB25-5499-4197-B324-A1F4BB7FB4EC}" type="sibTrans" cxnId="{05442174-D119-4712-ACFB-9DE54277D047}">
      <dgm:prSet/>
      <dgm:spPr/>
      <dgm:t>
        <a:bodyPr/>
        <a:lstStyle/>
        <a:p>
          <a:endParaRPr lang="en-GB"/>
        </a:p>
      </dgm:t>
    </dgm:pt>
    <dgm:pt modelId="{3947EC87-D971-4107-A387-37D1BD1B4E89}">
      <dgm:prSet phldrT="[Text]"/>
      <dgm:spPr/>
      <dgm:t>
        <a:bodyPr/>
        <a:lstStyle/>
        <a:p>
          <a:r>
            <a:rPr lang="en-GB" dirty="0" smtClean="0"/>
            <a:t>Reporting/querying</a:t>
          </a:r>
          <a:endParaRPr lang="en-GB" dirty="0"/>
        </a:p>
      </dgm:t>
    </dgm:pt>
    <dgm:pt modelId="{FC0AD1DD-E70B-4B20-BA3E-F43827221CAF}" type="parTrans" cxnId="{41E3A317-545A-41EA-9E58-07B06D0C9A76}">
      <dgm:prSet/>
      <dgm:spPr/>
      <dgm:t>
        <a:bodyPr/>
        <a:lstStyle/>
        <a:p>
          <a:endParaRPr lang="en-GB"/>
        </a:p>
      </dgm:t>
    </dgm:pt>
    <dgm:pt modelId="{B70CCFBE-07DF-42D7-B4F1-D4F1701048D6}" type="sibTrans" cxnId="{41E3A317-545A-41EA-9E58-07B06D0C9A76}">
      <dgm:prSet/>
      <dgm:spPr/>
      <dgm:t>
        <a:bodyPr/>
        <a:lstStyle/>
        <a:p>
          <a:endParaRPr lang="en-GB"/>
        </a:p>
      </dgm:t>
    </dgm:pt>
    <dgm:pt modelId="{4D105E6E-DBE2-4BD5-B797-13A80698ACAB}">
      <dgm:prSet phldrT="[Text]"/>
      <dgm:spPr/>
      <dgm:t>
        <a:bodyPr/>
        <a:lstStyle/>
        <a:p>
          <a:r>
            <a:rPr lang="en-GB" dirty="0" smtClean="0"/>
            <a:t>metrics on standard event types</a:t>
          </a:r>
          <a:endParaRPr lang="en-GB" dirty="0"/>
        </a:p>
      </dgm:t>
    </dgm:pt>
    <dgm:pt modelId="{20A87E73-DA11-4965-B9AD-2B31581089D1}" type="parTrans" cxnId="{99EA79A2-429F-41C9-A8A0-8380C9E42042}">
      <dgm:prSet/>
      <dgm:spPr/>
      <dgm:t>
        <a:bodyPr/>
        <a:lstStyle/>
        <a:p>
          <a:endParaRPr lang="en-GB"/>
        </a:p>
      </dgm:t>
    </dgm:pt>
    <dgm:pt modelId="{BC874038-B074-403A-8078-18CBA1588782}" type="sibTrans" cxnId="{99EA79A2-429F-41C9-A8A0-8380C9E42042}">
      <dgm:prSet/>
      <dgm:spPr/>
      <dgm:t>
        <a:bodyPr/>
        <a:lstStyle/>
        <a:p>
          <a:endParaRPr lang="en-GB"/>
        </a:p>
      </dgm:t>
    </dgm:pt>
    <dgm:pt modelId="{FAF1FF10-1343-4A82-A02C-55961B9B00A6}">
      <dgm:prSet/>
      <dgm:spPr/>
      <dgm:t>
        <a:bodyPr/>
        <a:lstStyle/>
        <a:p>
          <a:r>
            <a:rPr lang="en-GB" dirty="0" smtClean="0"/>
            <a:t>Monitoring</a:t>
          </a:r>
          <a:endParaRPr lang="en-GB" dirty="0"/>
        </a:p>
      </dgm:t>
    </dgm:pt>
    <dgm:pt modelId="{CEF97B65-AFDC-4A4E-AECB-9034CFB75B50}" type="parTrans" cxnId="{5188C98C-5D2F-4FF7-88E5-0A73BB32ADCE}">
      <dgm:prSet/>
      <dgm:spPr/>
      <dgm:t>
        <a:bodyPr/>
        <a:lstStyle/>
        <a:p>
          <a:endParaRPr lang="en-GB"/>
        </a:p>
      </dgm:t>
    </dgm:pt>
    <dgm:pt modelId="{292805BB-A664-4AF8-84AB-8B3F936C543F}" type="sibTrans" cxnId="{5188C98C-5D2F-4FF7-88E5-0A73BB32ADCE}">
      <dgm:prSet/>
      <dgm:spPr/>
      <dgm:t>
        <a:bodyPr/>
        <a:lstStyle/>
        <a:p>
          <a:endParaRPr lang="en-GB"/>
        </a:p>
      </dgm:t>
    </dgm:pt>
    <dgm:pt modelId="{FDD82523-CFFC-45D5-A59A-DD5044A10653}">
      <dgm:prSet/>
      <dgm:spPr/>
      <dgm:t>
        <a:bodyPr/>
        <a:lstStyle/>
        <a:p>
          <a:r>
            <a:rPr lang="en-GB" dirty="0" smtClean="0"/>
            <a:t>Investigating</a:t>
          </a:r>
          <a:endParaRPr lang="en-GB" dirty="0"/>
        </a:p>
      </dgm:t>
    </dgm:pt>
    <dgm:pt modelId="{521A15F6-0B96-4DB4-BAA4-268D3434860B}" type="parTrans" cxnId="{37DD2C99-A5C2-4C15-BCF0-E393899C436D}">
      <dgm:prSet/>
      <dgm:spPr/>
      <dgm:t>
        <a:bodyPr/>
        <a:lstStyle/>
        <a:p>
          <a:endParaRPr lang="en-GB"/>
        </a:p>
      </dgm:t>
    </dgm:pt>
    <dgm:pt modelId="{A08DA7FC-C147-4EF2-A7C3-D76A2DEE8749}" type="sibTrans" cxnId="{37DD2C99-A5C2-4C15-BCF0-E393899C436D}">
      <dgm:prSet/>
      <dgm:spPr/>
      <dgm:t>
        <a:bodyPr/>
        <a:lstStyle/>
        <a:p>
          <a:endParaRPr lang="en-GB"/>
        </a:p>
      </dgm:t>
    </dgm:pt>
    <dgm:pt modelId="{A03046B0-2F40-48FF-846C-71967AA2720F}">
      <dgm:prSet/>
      <dgm:spPr/>
      <dgm:t>
        <a:bodyPr/>
        <a:lstStyle/>
        <a:p>
          <a:r>
            <a:rPr lang="en-GB" dirty="0" smtClean="0"/>
            <a:t>game state conditions</a:t>
          </a:r>
          <a:endParaRPr lang="en-GB" dirty="0"/>
        </a:p>
      </dgm:t>
    </dgm:pt>
    <dgm:pt modelId="{DC50F0FF-49C3-4195-9953-717D0879944D}" type="parTrans" cxnId="{C8D34941-751E-48A4-9E3C-86F789B43B91}">
      <dgm:prSet/>
      <dgm:spPr/>
      <dgm:t>
        <a:bodyPr/>
        <a:lstStyle/>
        <a:p>
          <a:endParaRPr lang="en-GB"/>
        </a:p>
      </dgm:t>
    </dgm:pt>
    <dgm:pt modelId="{47C68F0F-893C-40A7-8609-65DA2CA4FF1B}" type="sibTrans" cxnId="{C8D34941-751E-48A4-9E3C-86F789B43B91}">
      <dgm:prSet/>
      <dgm:spPr/>
      <dgm:t>
        <a:bodyPr/>
        <a:lstStyle/>
        <a:p>
          <a:endParaRPr lang="en-GB"/>
        </a:p>
      </dgm:t>
    </dgm:pt>
    <dgm:pt modelId="{90FD0788-D761-4413-AEBC-5B86F5F60BCA}">
      <dgm:prSet/>
      <dgm:spPr/>
      <dgm:t>
        <a:bodyPr/>
        <a:lstStyle/>
        <a:p>
          <a:r>
            <a:rPr lang="en-GB" dirty="0" smtClean="0"/>
            <a:t>patterns</a:t>
          </a:r>
          <a:endParaRPr lang="en-GB" dirty="0"/>
        </a:p>
      </dgm:t>
    </dgm:pt>
    <dgm:pt modelId="{E66E5CD1-1429-429F-88F4-E928D29E8317}" type="parTrans" cxnId="{31559A95-BCDB-4F8D-9E75-6FC91AB32D9B}">
      <dgm:prSet/>
      <dgm:spPr/>
      <dgm:t>
        <a:bodyPr/>
        <a:lstStyle/>
        <a:p>
          <a:endParaRPr lang="en-GB"/>
        </a:p>
      </dgm:t>
    </dgm:pt>
    <dgm:pt modelId="{0C136CB9-AFF0-4E45-AF0A-87A33DE82009}" type="sibTrans" cxnId="{31559A95-BCDB-4F8D-9E75-6FC91AB32D9B}">
      <dgm:prSet/>
      <dgm:spPr/>
      <dgm:t>
        <a:bodyPr/>
        <a:lstStyle/>
        <a:p>
          <a:endParaRPr lang="en-GB"/>
        </a:p>
      </dgm:t>
    </dgm:pt>
    <dgm:pt modelId="{19C2A4EF-A441-40F2-9489-520D0A2CE044}">
      <dgm:prSet/>
      <dgm:spPr/>
      <dgm:t>
        <a:bodyPr/>
        <a:lstStyle/>
        <a:p>
          <a:r>
            <a:rPr lang="en-GB" dirty="0" smtClean="0"/>
            <a:t>dependencies</a:t>
          </a:r>
          <a:endParaRPr lang="en-GB" dirty="0"/>
        </a:p>
      </dgm:t>
    </dgm:pt>
    <dgm:pt modelId="{341F5FAE-31D7-4FF0-B7DD-175D00521EBB}" type="parTrans" cxnId="{B7939B58-A326-4591-BCC4-76E9CB4C9E77}">
      <dgm:prSet/>
      <dgm:spPr/>
      <dgm:t>
        <a:bodyPr/>
        <a:lstStyle/>
        <a:p>
          <a:endParaRPr lang="en-GB"/>
        </a:p>
      </dgm:t>
    </dgm:pt>
    <dgm:pt modelId="{06A17B2C-4948-418E-A4AD-74328C49C103}" type="sibTrans" cxnId="{B7939B58-A326-4591-BCC4-76E9CB4C9E77}">
      <dgm:prSet/>
      <dgm:spPr/>
      <dgm:t>
        <a:bodyPr/>
        <a:lstStyle/>
        <a:p>
          <a:endParaRPr lang="en-GB"/>
        </a:p>
      </dgm:t>
    </dgm:pt>
    <dgm:pt modelId="{8B685E4C-864F-42FE-9427-31E3E2190DDE}">
      <dgm:prSet phldrT="[Text]"/>
      <dgm:spPr/>
      <dgm:t>
        <a:bodyPr/>
        <a:lstStyle/>
        <a:p>
          <a:r>
            <a:rPr lang="en-GB" dirty="0" smtClean="0"/>
            <a:t>with  a priori segmentation</a:t>
          </a:r>
          <a:endParaRPr lang="en-GB" dirty="0"/>
        </a:p>
      </dgm:t>
    </dgm:pt>
    <dgm:pt modelId="{AB626125-1A65-418B-9DB6-B7F04BBD225B}" type="parTrans" cxnId="{4F052557-FF3F-4AED-B8D1-0D4C289D2C4D}">
      <dgm:prSet/>
      <dgm:spPr/>
      <dgm:t>
        <a:bodyPr/>
        <a:lstStyle/>
        <a:p>
          <a:endParaRPr lang="en-GB"/>
        </a:p>
      </dgm:t>
    </dgm:pt>
    <dgm:pt modelId="{E546B08A-A9A6-4258-BE48-167BF5C2FB83}" type="sibTrans" cxnId="{4F052557-FF3F-4AED-B8D1-0D4C289D2C4D}">
      <dgm:prSet/>
      <dgm:spPr/>
      <dgm:t>
        <a:bodyPr/>
        <a:lstStyle/>
        <a:p>
          <a:endParaRPr lang="en-GB"/>
        </a:p>
      </dgm:t>
    </dgm:pt>
    <dgm:pt modelId="{E1EB556F-4470-4C24-B9D0-49FF08102CDE}" type="pres">
      <dgm:prSet presAssocID="{CD9EA5E4-EE06-45FB-B244-986154DF6861}" presName="Name0" presStyleCnt="0">
        <dgm:presLayoutVars>
          <dgm:dir/>
          <dgm:animLvl val="lvl"/>
          <dgm:resizeHandles val="exact"/>
        </dgm:presLayoutVars>
      </dgm:prSet>
      <dgm:spPr/>
      <dgm:t>
        <a:bodyPr/>
        <a:lstStyle/>
        <a:p>
          <a:endParaRPr lang="en-GB"/>
        </a:p>
      </dgm:t>
    </dgm:pt>
    <dgm:pt modelId="{CB3F7E23-0A5B-45E7-885A-4B3B5BB37E87}" type="pres">
      <dgm:prSet presAssocID="{B42A6695-D8D1-478D-82C7-8A3B685897AC}" presName="linNode" presStyleCnt="0"/>
      <dgm:spPr/>
      <dgm:t>
        <a:bodyPr/>
        <a:lstStyle/>
        <a:p>
          <a:endParaRPr lang="en-GB"/>
        </a:p>
      </dgm:t>
    </dgm:pt>
    <dgm:pt modelId="{16648D1C-9417-4768-B868-CED8C68C27CB}" type="pres">
      <dgm:prSet presAssocID="{B42A6695-D8D1-478D-82C7-8A3B685897AC}" presName="parentText" presStyleLbl="node1" presStyleIdx="0" presStyleCnt="4" custLinFactNeighborX="-495">
        <dgm:presLayoutVars>
          <dgm:chMax val="1"/>
          <dgm:bulletEnabled val="1"/>
        </dgm:presLayoutVars>
      </dgm:prSet>
      <dgm:spPr/>
      <dgm:t>
        <a:bodyPr/>
        <a:lstStyle/>
        <a:p>
          <a:endParaRPr lang="en-GB"/>
        </a:p>
      </dgm:t>
    </dgm:pt>
    <dgm:pt modelId="{A37C3B60-E2BA-43B4-86DD-D193EADF81C5}" type="pres">
      <dgm:prSet presAssocID="{B42A6695-D8D1-478D-82C7-8A3B685897AC}" presName="descendantText" presStyleLbl="alignAccFollowNode1" presStyleIdx="0" presStyleCnt="4">
        <dgm:presLayoutVars>
          <dgm:bulletEnabled val="1"/>
        </dgm:presLayoutVars>
      </dgm:prSet>
      <dgm:spPr/>
      <dgm:t>
        <a:bodyPr/>
        <a:lstStyle/>
        <a:p>
          <a:endParaRPr lang="en-GB"/>
        </a:p>
      </dgm:t>
    </dgm:pt>
    <dgm:pt modelId="{8CDDF490-19AD-4061-AAB6-3DB53A4EC024}" type="pres">
      <dgm:prSet presAssocID="{9D6EFAD6-BCAB-4B89-95ED-9905889F9FBD}" presName="sp" presStyleCnt="0"/>
      <dgm:spPr/>
      <dgm:t>
        <a:bodyPr/>
        <a:lstStyle/>
        <a:p>
          <a:endParaRPr lang="en-GB"/>
        </a:p>
      </dgm:t>
    </dgm:pt>
    <dgm:pt modelId="{B45D5B61-113B-4EEA-AD38-CF2033455C8B}" type="pres">
      <dgm:prSet presAssocID="{3947EC87-D971-4107-A387-37D1BD1B4E89}" presName="linNode" presStyleCnt="0"/>
      <dgm:spPr/>
      <dgm:t>
        <a:bodyPr/>
        <a:lstStyle/>
        <a:p>
          <a:endParaRPr lang="en-GB"/>
        </a:p>
      </dgm:t>
    </dgm:pt>
    <dgm:pt modelId="{6E724AF0-3FB5-479A-B2F0-FF836918CC4C}" type="pres">
      <dgm:prSet presAssocID="{3947EC87-D971-4107-A387-37D1BD1B4E89}" presName="parentText" presStyleLbl="node1" presStyleIdx="1" presStyleCnt="4">
        <dgm:presLayoutVars>
          <dgm:chMax val="1"/>
          <dgm:bulletEnabled val="1"/>
        </dgm:presLayoutVars>
      </dgm:prSet>
      <dgm:spPr/>
      <dgm:t>
        <a:bodyPr/>
        <a:lstStyle/>
        <a:p>
          <a:endParaRPr lang="en-GB"/>
        </a:p>
      </dgm:t>
    </dgm:pt>
    <dgm:pt modelId="{54092AF2-A142-4112-A7B6-A36F2E54EA9F}" type="pres">
      <dgm:prSet presAssocID="{3947EC87-D971-4107-A387-37D1BD1B4E89}" presName="descendantText" presStyleLbl="alignAccFollowNode1" presStyleIdx="1" presStyleCnt="4">
        <dgm:presLayoutVars>
          <dgm:bulletEnabled val="1"/>
        </dgm:presLayoutVars>
      </dgm:prSet>
      <dgm:spPr/>
      <dgm:t>
        <a:bodyPr/>
        <a:lstStyle/>
        <a:p>
          <a:endParaRPr lang="en-GB"/>
        </a:p>
      </dgm:t>
    </dgm:pt>
    <dgm:pt modelId="{9633BDF5-35F8-4E50-AB45-CC440DBBC4BE}" type="pres">
      <dgm:prSet presAssocID="{B70CCFBE-07DF-42D7-B4F1-D4F1701048D6}" presName="sp" presStyleCnt="0"/>
      <dgm:spPr/>
      <dgm:t>
        <a:bodyPr/>
        <a:lstStyle/>
        <a:p>
          <a:endParaRPr lang="en-GB"/>
        </a:p>
      </dgm:t>
    </dgm:pt>
    <dgm:pt modelId="{D751C136-D409-49D6-8F19-B7B6EA213FB1}" type="pres">
      <dgm:prSet presAssocID="{FAF1FF10-1343-4A82-A02C-55961B9B00A6}" presName="linNode" presStyleCnt="0"/>
      <dgm:spPr/>
      <dgm:t>
        <a:bodyPr/>
        <a:lstStyle/>
        <a:p>
          <a:endParaRPr lang="en-GB"/>
        </a:p>
      </dgm:t>
    </dgm:pt>
    <dgm:pt modelId="{B5F120D2-C29C-4EC2-9C19-A02798554C5B}" type="pres">
      <dgm:prSet presAssocID="{FAF1FF10-1343-4A82-A02C-55961B9B00A6}" presName="parentText" presStyleLbl="node1" presStyleIdx="2" presStyleCnt="4">
        <dgm:presLayoutVars>
          <dgm:chMax val="1"/>
          <dgm:bulletEnabled val="1"/>
        </dgm:presLayoutVars>
      </dgm:prSet>
      <dgm:spPr/>
      <dgm:t>
        <a:bodyPr/>
        <a:lstStyle/>
        <a:p>
          <a:endParaRPr lang="en-GB"/>
        </a:p>
      </dgm:t>
    </dgm:pt>
    <dgm:pt modelId="{B9E6DC22-840B-48B4-953A-F2AE86C31F5F}" type="pres">
      <dgm:prSet presAssocID="{FAF1FF10-1343-4A82-A02C-55961B9B00A6}" presName="descendantText" presStyleLbl="alignAccFollowNode1" presStyleIdx="2" presStyleCnt="4">
        <dgm:presLayoutVars>
          <dgm:bulletEnabled val="1"/>
        </dgm:presLayoutVars>
      </dgm:prSet>
      <dgm:spPr/>
      <dgm:t>
        <a:bodyPr/>
        <a:lstStyle/>
        <a:p>
          <a:endParaRPr lang="en-GB"/>
        </a:p>
      </dgm:t>
    </dgm:pt>
    <dgm:pt modelId="{DA5E6626-5807-46F5-BDAA-64F0EAE8928B}" type="pres">
      <dgm:prSet presAssocID="{292805BB-A664-4AF8-84AB-8B3F936C543F}" presName="sp" presStyleCnt="0"/>
      <dgm:spPr/>
      <dgm:t>
        <a:bodyPr/>
        <a:lstStyle/>
        <a:p>
          <a:endParaRPr lang="en-GB"/>
        </a:p>
      </dgm:t>
    </dgm:pt>
    <dgm:pt modelId="{D57FA437-9E34-48AF-98E9-9593ACD57C77}" type="pres">
      <dgm:prSet presAssocID="{FDD82523-CFFC-45D5-A59A-DD5044A10653}" presName="linNode" presStyleCnt="0"/>
      <dgm:spPr/>
      <dgm:t>
        <a:bodyPr/>
        <a:lstStyle/>
        <a:p>
          <a:endParaRPr lang="en-GB"/>
        </a:p>
      </dgm:t>
    </dgm:pt>
    <dgm:pt modelId="{DD12003C-98D4-4453-B7A4-DF3F986DAB57}" type="pres">
      <dgm:prSet presAssocID="{FDD82523-CFFC-45D5-A59A-DD5044A10653}" presName="parentText" presStyleLbl="node1" presStyleIdx="3" presStyleCnt="4">
        <dgm:presLayoutVars>
          <dgm:chMax val="1"/>
          <dgm:bulletEnabled val="1"/>
        </dgm:presLayoutVars>
      </dgm:prSet>
      <dgm:spPr/>
      <dgm:t>
        <a:bodyPr/>
        <a:lstStyle/>
        <a:p>
          <a:endParaRPr lang="en-GB"/>
        </a:p>
      </dgm:t>
    </dgm:pt>
    <dgm:pt modelId="{3762E318-1A01-47FF-8A03-3F5E12DE978B}" type="pres">
      <dgm:prSet presAssocID="{FDD82523-CFFC-45D5-A59A-DD5044A10653}" presName="descendantText" presStyleLbl="alignAccFollowNode1" presStyleIdx="3" presStyleCnt="4">
        <dgm:presLayoutVars>
          <dgm:bulletEnabled val="1"/>
        </dgm:presLayoutVars>
      </dgm:prSet>
      <dgm:spPr/>
      <dgm:t>
        <a:bodyPr/>
        <a:lstStyle/>
        <a:p>
          <a:endParaRPr lang="en-GB"/>
        </a:p>
      </dgm:t>
    </dgm:pt>
  </dgm:ptLst>
  <dgm:cxnLst>
    <dgm:cxn modelId="{C8D34941-751E-48A4-9E3C-86F789B43B91}" srcId="{FAF1FF10-1343-4A82-A02C-55961B9B00A6}" destId="{A03046B0-2F40-48FF-846C-71967AA2720F}" srcOrd="0" destOrd="0" parTransId="{DC50F0FF-49C3-4195-9953-717D0879944D}" sibTransId="{47C68F0F-893C-40A7-8609-65DA2CA4FF1B}"/>
    <dgm:cxn modelId="{7CD6B423-3D96-44D5-9AE8-A2FC7221969C}" type="presOf" srcId="{3947EC87-D971-4107-A387-37D1BD1B4E89}" destId="{6E724AF0-3FB5-479A-B2F0-FF836918CC4C}" srcOrd="0" destOrd="0" presId="urn:microsoft.com/office/officeart/2005/8/layout/vList5"/>
    <dgm:cxn modelId="{127DE189-16BA-4211-A34E-9D5D7D81BF87}" type="presOf" srcId="{90FD0788-D761-4413-AEBC-5B86F5F60BCA}" destId="{3762E318-1A01-47FF-8A03-3F5E12DE978B}" srcOrd="0" destOrd="0" presId="urn:microsoft.com/office/officeart/2005/8/layout/vList5"/>
    <dgm:cxn modelId="{059121E1-FA43-4EA7-ADB7-CCFB89B508FA}" type="presOf" srcId="{1D791416-5E61-4A44-8959-64A914311355}" destId="{A37C3B60-E2BA-43B4-86DD-D193EADF81C5}" srcOrd="0" destOrd="1" presId="urn:microsoft.com/office/officeart/2005/8/layout/vList5"/>
    <dgm:cxn modelId="{4F052557-FF3F-4AED-B8D1-0D4C289D2C4D}" srcId="{3947EC87-D971-4107-A387-37D1BD1B4E89}" destId="{8B685E4C-864F-42FE-9427-31E3E2190DDE}" srcOrd="1" destOrd="0" parTransId="{AB626125-1A65-418B-9DB6-B7F04BBD225B}" sibTransId="{E546B08A-A9A6-4258-BE48-167BF5C2FB83}"/>
    <dgm:cxn modelId="{13B16E5C-1BB2-4CF2-8101-7610C9801BC7}" type="presOf" srcId="{FDD82523-CFFC-45D5-A59A-DD5044A10653}" destId="{DD12003C-98D4-4453-B7A4-DF3F986DAB57}" srcOrd="0" destOrd="0" presId="urn:microsoft.com/office/officeart/2005/8/layout/vList5"/>
    <dgm:cxn modelId="{16DC9198-21CF-4E6A-B072-0E92987851DF}" type="presOf" srcId="{9A5D527B-5772-4A5F-8B21-19A01F0DE85B}" destId="{A37C3B60-E2BA-43B4-86DD-D193EADF81C5}" srcOrd="0" destOrd="0" presId="urn:microsoft.com/office/officeart/2005/8/layout/vList5"/>
    <dgm:cxn modelId="{76C32304-AFC5-4DA9-A1A9-38367693AB73}" type="presOf" srcId="{4D105E6E-DBE2-4BD5-B797-13A80698ACAB}" destId="{54092AF2-A142-4112-A7B6-A36F2E54EA9F}" srcOrd="0" destOrd="0" presId="urn:microsoft.com/office/officeart/2005/8/layout/vList5"/>
    <dgm:cxn modelId="{41E3A317-545A-41EA-9E58-07B06D0C9A76}" srcId="{CD9EA5E4-EE06-45FB-B244-986154DF6861}" destId="{3947EC87-D971-4107-A387-37D1BD1B4E89}" srcOrd="1" destOrd="0" parTransId="{FC0AD1DD-E70B-4B20-BA3E-F43827221CAF}" sibTransId="{B70CCFBE-07DF-42D7-B4F1-D4F1701048D6}"/>
    <dgm:cxn modelId="{F0A9E9BF-5AAF-434C-B618-A23C04DA8B51}" type="presOf" srcId="{19C2A4EF-A441-40F2-9489-520D0A2CE044}" destId="{3762E318-1A01-47FF-8A03-3F5E12DE978B}" srcOrd="0" destOrd="1" presId="urn:microsoft.com/office/officeart/2005/8/layout/vList5"/>
    <dgm:cxn modelId="{DC8E8F8A-C5DE-4253-9754-513D30B4DC89}" srcId="{CD9EA5E4-EE06-45FB-B244-986154DF6861}" destId="{B42A6695-D8D1-478D-82C7-8A3B685897AC}" srcOrd="0" destOrd="0" parTransId="{6EFB9A16-ECCE-4BB6-8C1D-8384A9C5246D}" sibTransId="{9D6EFAD6-BCAB-4B89-95ED-9905889F9FBD}"/>
    <dgm:cxn modelId="{C8904B78-A16A-4DD7-B983-431BC2A45BA3}" type="presOf" srcId="{8B685E4C-864F-42FE-9427-31E3E2190DDE}" destId="{54092AF2-A142-4112-A7B6-A36F2E54EA9F}" srcOrd="0" destOrd="1" presId="urn:microsoft.com/office/officeart/2005/8/layout/vList5"/>
    <dgm:cxn modelId="{DF1EE915-7E53-4737-88CE-4E6DB9E7AE5C}" type="presOf" srcId="{A03046B0-2F40-48FF-846C-71967AA2720F}" destId="{B9E6DC22-840B-48B4-953A-F2AE86C31F5F}" srcOrd="0" destOrd="0" presId="urn:microsoft.com/office/officeart/2005/8/layout/vList5"/>
    <dgm:cxn modelId="{D3F00305-6786-4483-A3D0-F72E4E1A2C7C}" type="presOf" srcId="{CD9EA5E4-EE06-45FB-B244-986154DF6861}" destId="{E1EB556F-4470-4C24-B9D0-49FF08102CDE}" srcOrd="0" destOrd="0" presId="urn:microsoft.com/office/officeart/2005/8/layout/vList5"/>
    <dgm:cxn modelId="{31559A95-BCDB-4F8D-9E75-6FC91AB32D9B}" srcId="{FDD82523-CFFC-45D5-A59A-DD5044A10653}" destId="{90FD0788-D761-4413-AEBC-5B86F5F60BCA}" srcOrd="0" destOrd="0" parTransId="{E66E5CD1-1429-429F-88F4-E928D29E8317}" sibTransId="{0C136CB9-AFF0-4E45-AF0A-87A33DE82009}"/>
    <dgm:cxn modelId="{4566B0A6-A956-4375-BE3A-957D0CE50337}" type="presOf" srcId="{FAF1FF10-1343-4A82-A02C-55961B9B00A6}" destId="{B5F120D2-C29C-4EC2-9C19-A02798554C5B}" srcOrd="0" destOrd="0" presId="urn:microsoft.com/office/officeart/2005/8/layout/vList5"/>
    <dgm:cxn modelId="{05442174-D119-4712-ACFB-9DE54277D047}" srcId="{B42A6695-D8D1-478D-82C7-8A3B685897AC}" destId="{1D791416-5E61-4A44-8959-64A914311355}" srcOrd="1" destOrd="0" parTransId="{A6A39C30-09C0-47F0-B8FC-F9EBF33C3E2F}" sibTransId="{5944AB25-5499-4197-B324-A1F4BB7FB4EC}"/>
    <dgm:cxn modelId="{1BCDB0D7-D27C-4591-8AE8-28B9B5CC73AE}" srcId="{B42A6695-D8D1-478D-82C7-8A3B685897AC}" destId="{9A5D527B-5772-4A5F-8B21-19A01F0DE85B}" srcOrd="0" destOrd="0" parTransId="{0EA225BF-0375-4762-9C66-E934968403F8}" sibTransId="{41E1B38B-7B31-4F9D-8F2D-18AB3D6344CE}"/>
    <dgm:cxn modelId="{5188C98C-5D2F-4FF7-88E5-0A73BB32ADCE}" srcId="{CD9EA5E4-EE06-45FB-B244-986154DF6861}" destId="{FAF1FF10-1343-4A82-A02C-55961B9B00A6}" srcOrd="2" destOrd="0" parTransId="{CEF97B65-AFDC-4A4E-AECB-9034CFB75B50}" sibTransId="{292805BB-A664-4AF8-84AB-8B3F936C543F}"/>
    <dgm:cxn modelId="{99EA79A2-429F-41C9-A8A0-8380C9E42042}" srcId="{3947EC87-D971-4107-A387-37D1BD1B4E89}" destId="{4D105E6E-DBE2-4BD5-B797-13A80698ACAB}" srcOrd="0" destOrd="0" parTransId="{20A87E73-DA11-4965-B9AD-2B31581089D1}" sibTransId="{BC874038-B074-403A-8078-18CBA1588782}"/>
    <dgm:cxn modelId="{4B29BBA5-43C2-4C34-A3E5-7DA7EFFAC8BE}" type="presOf" srcId="{B42A6695-D8D1-478D-82C7-8A3B685897AC}" destId="{16648D1C-9417-4768-B868-CED8C68C27CB}" srcOrd="0" destOrd="0" presId="urn:microsoft.com/office/officeart/2005/8/layout/vList5"/>
    <dgm:cxn modelId="{B7939B58-A326-4591-BCC4-76E9CB4C9E77}" srcId="{FDD82523-CFFC-45D5-A59A-DD5044A10653}" destId="{19C2A4EF-A441-40F2-9489-520D0A2CE044}" srcOrd="1" destOrd="0" parTransId="{341F5FAE-31D7-4FF0-B7DD-175D00521EBB}" sibTransId="{06A17B2C-4948-418E-A4AD-74328C49C103}"/>
    <dgm:cxn modelId="{37DD2C99-A5C2-4C15-BCF0-E393899C436D}" srcId="{CD9EA5E4-EE06-45FB-B244-986154DF6861}" destId="{FDD82523-CFFC-45D5-A59A-DD5044A10653}" srcOrd="3" destOrd="0" parTransId="{521A15F6-0B96-4DB4-BAA4-268D3434860B}" sibTransId="{A08DA7FC-C147-4EF2-A7C3-D76A2DEE8749}"/>
    <dgm:cxn modelId="{36F8E343-B839-4743-AE69-97568B0581DF}" type="presParOf" srcId="{E1EB556F-4470-4C24-B9D0-49FF08102CDE}" destId="{CB3F7E23-0A5B-45E7-885A-4B3B5BB37E87}" srcOrd="0" destOrd="0" presId="urn:microsoft.com/office/officeart/2005/8/layout/vList5"/>
    <dgm:cxn modelId="{B2F85C06-DB2E-45CE-AEC1-BA337C42619A}" type="presParOf" srcId="{CB3F7E23-0A5B-45E7-885A-4B3B5BB37E87}" destId="{16648D1C-9417-4768-B868-CED8C68C27CB}" srcOrd="0" destOrd="0" presId="urn:microsoft.com/office/officeart/2005/8/layout/vList5"/>
    <dgm:cxn modelId="{F634560A-E1A0-496A-A09E-FA1451A61541}" type="presParOf" srcId="{CB3F7E23-0A5B-45E7-885A-4B3B5BB37E87}" destId="{A37C3B60-E2BA-43B4-86DD-D193EADF81C5}" srcOrd="1" destOrd="0" presId="urn:microsoft.com/office/officeart/2005/8/layout/vList5"/>
    <dgm:cxn modelId="{E0E14FE4-D4C8-4534-ABF7-6335058ADAAF}" type="presParOf" srcId="{E1EB556F-4470-4C24-B9D0-49FF08102CDE}" destId="{8CDDF490-19AD-4061-AAB6-3DB53A4EC024}" srcOrd="1" destOrd="0" presId="urn:microsoft.com/office/officeart/2005/8/layout/vList5"/>
    <dgm:cxn modelId="{EE241D90-088A-4F4E-B7AE-8036CD42F1AA}" type="presParOf" srcId="{E1EB556F-4470-4C24-B9D0-49FF08102CDE}" destId="{B45D5B61-113B-4EEA-AD38-CF2033455C8B}" srcOrd="2" destOrd="0" presId="urn:microsoft.com/office/officeart/2005/8/layout/vList5"/>
    <dgm:cxn modelId="{BA17FC4A-E0E4-4BD8-8DA9-D9801C445F7D}" type="presParOf" srcId="{B45D5B61-113B-4EEA-AD38-CF2033455C8B}" destId="{6E724AF0-3FB5-479A-B2F0-FF836918CC4C}" srcOrd="0" destOrd="0" presId="urn:microsoft.com/office/officeart/2005/8/layout/vList5"/>
    <dgm:cxn modelId="{A74B1664-0059-4383-AF58-A7DE7EF5CC6D}" type="presParOf" srcId="{B45D5B61-113B-4EEA-AD38-CF2033455C8B}" destId="{54092AF2-A142-4112-A7B6-A36F2E54EA9F}" srcOrd="1" destOrd="0" presId="urn:microsoft.com/office/officeart/2005/8/layout/vList5"/>
    <dgm:cxn modelId="{24CA5AF1-A0E6-44E7-AA92-6D25C92F5845}" type="presParOf" srcId="{E1EB556F-4470-4C24-B9D0-49FF08102CDE}" destId="{9633BDF5-35F8-4E50-AB45-CC440DBBC4BE}" srcOrd="3" destOrd="0" presId="urn:microsoft.com/office/officeart/2005/8/layout/vList5"/>
    <dgm:cxn modelId="{3A375570-A1C9-46C3-A8F8-033BA3DA8B0E}" type="presParOf" srcId="{E1EB556F-4470-4C24-B9D0-49FF08102CDE}" destId="{D751C136-D409-49D6-8F19-B7B6EA213FB1}" srcOrd="4" destOrd="0" presId="urn:microsoft.com/office/officeart/2005/8/layout/vList5"/>
    <dgm:cxn modelId="{30B5799B-CCB1-4C36-AFDC-F6F96FB5312C}" type="presParOf" srcId="{D751C136-D409-49D6-8F19-B7B6EA213FB1}" destId="{B5F120D2-C29C-4EC2-9C19-A02798554C5B}" srcOrd="0" destOrd="0" presId="urn:microsoft.com/office/officeart/2005/8/layout/vList5"/>
    <dgm:cxn modelId="{636AD587-C8C9-4866-A368-692286C039B2}" type="presParOf" srcId="{D751C136-D409-49D6-8F19-B7B6EA213FB1}" destId="{B9E6DC22-840B-48B4-953A-F2AE86C31F5F}" srcOrd="1" destOrd="0" presId="urn:microsoft.com/office/officeart/2005/8/layout/vList5"/>
    <dgm:cxn modelId="{5304C352-C478-47FC-892F-A16DB66F631A}" type="presParOf" srcId="{E1EB556F-4470-4C24-B9D0-49FF08102CDE}" destId="{DA5E6626-5807-46F5-BDAA-64F0EAE8928B}" srcOrd="5" destOrd="0" presId="urn:microsoft.com/office/officeart/2005/8/layout/vList5"/>
    <dgm:cxn modelId="{36FE668C-AA10-47CC-B320-35EC3F3433F9}" type="presParOf" srcId="{E1EB556F-4470-4C24-B9D0-49FF08102CDE}" destId="{D57FA437-9E34-48AF-98E9-9593ACD57C77}" srcOrd="6" destOrd="0" presId="urn:microsoft.com/office/officeart/2005/8/layout/vList5"/>
    <dgm:cxn modelId="{09397804-6C78-4ACC-ADB2-3F01D031F4F4}" type="presParOf" srcId="{D57FA437-9E34-48AF-98E9-9593ACD57C77}" destId="{DD12003C-98D4-4453-B7A4-DF3F986DAB57}" srcOrd="0" destOrd="0" presId="urn:microsoft.com/office/officeart/2005/8/layout/vList5"/>
    <dgm:cxn modelId="{2E96E4CB-F5E8-4BE1-9B5C-E6D445207358}" type="presParOf" srcId="{D57FA437-9E34-48AF-98E9-9593ACD57C77}" destId="{3762E318-1A01-47FF-8A03-3F5E12DE978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CBAF3-651A-4CB7-9C8C-61CE250F2F34}" type="doc">
      <dgm:prSet loTypeId="urn:microsoft.com/office/officeart/2005/8/layout/vList6" loCatId="list" qsTypeId="urn:microsoft.com/office/officeart/2005/8/quickstyle/simple4" qsCatId="simple" csTypeId="urn:microsoft.com/office/officeart/2005/8/colors/colorful1" csCatId="colorful" phldr="1"/>
      <dgm:spPr/>
      <dgm:t>
        <a:bodyPr/>
        <a:lstStyle/>
        <a:p>
          <a:endParaRPr lang="en-GB"/>
        </a:p>
      </dgm:t>
    </dgm:pt>
    <dgm:pt modelId="{357EE679-3B64-43D7-B450-F5D0770883C2}">
      <dgm:prSet phldrT="[Text]"/>
      <dgm:spPr/>
      <dgm:t>
        <a:bodyPr/>
        <a:lstStyle/>
        <a:p>
          <a:r>
            <a:rPr lang="en-GB" dirty="0" smtClean="0"/>
            <a:t>Reactive</a:t>
          </a:r>
          <a:endParaRPr lang="en-GB" dirty="0"/>
        </a:p>
      </dgm:t>
    </dgm:pt>
    <dgm:pt modelId="{80D7BFFE-00C3-4B48-981E-D01053E6592E}" type="parTrans" cxnId="{C6B0F510-56B3-44AF-B297-1A1386DF2654}">
      <dgm:prSet/>
      <dgm:spPr/>
      <dgm:t>
        <a:bodyPr/>
        <a:lstStyle/>
        <a:p>
          <a:endParaRPr lang="en-GB"/>
        </a:p>
      </dgm:t>
    </dgm:pt>
    <dgm:pt modelId="{7560693D-0108-4F4B-A061-B1DA813B5D7E}" type="sibTrans" cxnId="{C6B0F510-56B3-44AF-B297-1A1386DF2654}">
      <dgm:prSet/>
      <dgm:spPr/>
      <dgm:t>
        <a:bodyPr/>
        <a:lstStyle/>
        <a:p>
          <a:endParaRPr lang="en-GB"/>
        </a:p>
      </dgm:t>
    </dgm:pt>
    <dgm:pt modelId="{C707A7BF-38FB-4FEA-B387-EBB2087C02EA}">
      <dgm:prSet phldrT="[Text]"/>
      <dgm:spPr/>
      <dgm:t>
        <a:bodyPr/>
        <a:lstStyle/>
        <a:p>
          <a:r>
            <a:rPr lang="en-GB" dirty="0" smtClean="0"/>
            <a:t>Troubleshooting</a:t>
          </a:r>
          <a:endParaRPr lang="en-GB" dirty="0"/>
        </a:p>
      </dgm:t>
    </dgm:pt>
    <dgm:pt modelId="{5CBF76D6-BD3D-43B6-AF1F-6927BDDE5EBA}" type="parTrans" cxnId="{22030A9E-767F-4933-BDC7-61EEEFB268CA}">
      <dgm:prSet/>
      <dgm:spPr/>
      <dgm:t>
        <a:bodyPr/>
        <a:lstStyle/>
        <a:p>
          <a:endParaRPr lang="en-GB"/>
        </a:p>
      </dgm:t>
    </dgm:pt>
    <dgm:pt modelId="{1495B5F5-38CB-493D-BA7F-7EA6A2BD3D6C}" type="sibTrans" cxnId="{22030A9E-767F-4933-BDC7-61EEEFB268CA}">
      <dgm:prSet/>
      <dgm:spPr/>
      <dgm:t>
        <a:bodyPr/>
        <a:lstStyle/>
        <a:p>
          <a:endParaRPr lang="en-GB"/>
        </a:p>
      </dgm:t>
    </dgm:pt>
    <dgm:pt modelId="{0EC164E8-7DAA-4CE1-A5C9-7631142770BD}">
      <dgm:prSet phldrT="[Text]"/>
      <dgm:spPr/>
      <dgm:t>
        <a:bodyPr/>
        <a:lstStyle/>
        <a:p>
          <a:r>
            <a:rPr lang="en-GB" dirty="0" smtClean="0"/>
            <a:t>Opportunistic</a:t>
          </a:r>
        </a:p>
      </dgm:t>
    </dgm:pt>
    <dgm:pt modelId="{A25BADDF-CB6B-42D6-96C4-1D4AA175C221}" type="parTrans" cxnId="{E557D75F-CF31-4FA9-88E1-79986A2B42C6}">
      <dgm:prSet/>
      <dgm:spPr/>
      <dgm:t>
        <a:bodyPr/>
        <a:lstStyle/>
        <a:p>
          <a:endParaRPr lang="en-GB"/>
        </a:p>
      </dgm:t>
    </dgm:pt>
    <dgm:pt modelId="{2993B71A-9E6B-459C-A01E-E46E5B51CC6F}" type="sibTrans" cxnId="{E557D75F-CF31-4FA9-88E1-79986A2B42C6}">
      <dgm:prSet/>
      <dgm:spPr/>
      <dgm:t>
        <a:bodyPr/>
        <a:lstStyle/>
        <a:p>
          <a:endParaRPr lang="en-GB"/>
        </a:p>
      </dgm:t>
    </dgm:pt>
    <dgm:pt modelId="{62987D9B-9307-491C-9A92-595733F07A4B}">
      <dgm:prSet phldrT="[Text]"/>
      <dgm:spPr/>
      <dgm:t>
        <a:bodyPr/>
        <a:lstStyle/>
        <a:p>
          <a:r>
            <a:rPr lang="en-GB" dirty="0" smtClean="0"/>
            <a:t>Use emergent result to guide features and fixes change plan</a:t>
          </a:r>
          <a:endParaRPr lang="en-GB" dirty="0"/>
        </a:p>
      </dgm:t>
    </dgm:pt>
    <dgm:pt modelId="{9E8A5B54-0E4C-4B51-8639-4963FC208395}" type="parTrans" cxnId="{5E2AE7C8-CC33-4E1A-A2F4-F8FA6AA1906D}">
      <dgm:prSet/>
      <dgm:spPr/>
      <dgm:t>
        <a:bodyPr/>
        <a:lstStyle/>
        <a:p>
          <a:endParaRPr lang="en-GB"/>
        </a:p>
      </dgm:t>
    </dgm:pt>
    <dgm:pt modelId="{CE82E0EC-B57E-4464-8E58-04417EC98A1F}" type="sibTrans" cxnId="{5E2AE7C8-CC33-4E1A-A2F4-F8FA6AA1906D}">
      <dgm:prSet/>
      <dgm:spPr/>
      <dgm:t>
        <a:bodyPr/>
        <a:lstStyle/>
        <a:p>
          <a:endParaRPr lang="en-GB"/>
        </a:p>
      </dgm:t>
    </dgm:pt>
    <dgm:pt modelId="{5F65F128-C7BD-40A4-BA82-E8B27F9A8698}">
      <dgm:prSet/>
      <dgm:spPr/>
      <dgm:t>
        <a:bodyPr/>
        <a:lstStyle/>
        <a:p>
          <a:r>
            <a:rPr lang="en-GB" dirty="0" smtClean="0"/>
            <a:t>Planned</a:t>
          </a:r>
        </a:p>
      </dgm:t>
    </dgm:pt>
    <dgm:pt modelId="{B62D41D5-4E2D-421E-81F4-7EFAB02E2403}" type="parTrans" cxnId="{B0A93A4A-1D56-4BD0-B6D7-F416DE4FD218}">
      <dgm:prSet/>
      <dgm:spPr/>
      <dgm:t>
        <a:bodyPr/>
        <a:lstStyle/>
        <a:p>
          <a:endParaRPr lang="en-GB"/>
        </a:p>
      </dgm:t>
    </dgm:pt>
    <dgm:pt modelId="{C9AFFA0C-BC1E-4DFA-BDC0-E8AC1BC5B2E6}" type="sibTrans" cxnId="{B0A93A4A-1D56-4BD0-B6D7-F416DE4FD218}">
      <dgm:prSet/>
      <dgm:spPr/>
      <dgm:t>
        <a:bodyPr/>
        <a:lstStyle/>
        <a:p>
          <a:endParaRPr lang="en-GB"/>
        </a:p>
      </dgm:t>
    </dgm:pt>
    <dgm:pt modelId="{84E72218-2901-433B-9DF5-53DC5249F6F0}">
      <dgm:prSet/>
      <dgm:spPr/>
      <dgm:t>
        <a:bodyPr/>
        <a:lstStyle/>
        <a:p>
          <a:r>
            <a:rPr lang="en-GB" dirty="0" smtClean="0"/>
            <a:t>Automated</a:t>
          </a:r>
        </a:p>
      </dgm:t>
    </dgm:pt>
    <dgm:pt modelId="{8DCC6FFC-8C0C-4CFE-9B98-23502F879BF2}" type="parTrans" cxnId="{13C74051-945F-40A6-9D99-651CE9991924}">
      <dgm:prSet/>
      <dgm:spPr/>
      <dgm:t>
        <a:bodyPr/>
        <a:lstStyle/>
        <a:p>
          <a:endParaRPr lang="en-GB"/>
        </a:p>
      </dgm:t>
    </dgm:pt>
    <dgm:pt modelId="{9426E0A6-B560-4DFF-B283-4C46D0594A8E}" type="sibTrans" cxnId="{13C74051-945F-40A6-9D99-651CE9991924}">
      <dgm:prSet/>
      <dgm:spPr/>
      <dgm:t>
        <a:bodyPr/>
        <a:lstStyle/>
        <a:p>
          <a:endParaRPr lang="en-GB"/>
        </a:p>
      </dgm:t>
    </dgm:pt>
    <dgm:pt modelId="{7639BF53-86E6-4EC7-90B8-C54E2A063F5A}">
      <dgm:prSet/>
      <dgm:spPr/>
      <dgm:t>
        <a:bodyPr/>
        <a:lstStyle/>
        <a:p>
          <a:r>
            <a:rPr lang="en-GB" dirty="0" smtClean="0"/>
            <a:t>Adopt best outcome of split test</a:t>
          </a:r>
          <a:endParaRPr lang="en-GB" dirty="0"/>
        </a:p>
      </dgm:t>
    </dgm:pt>
    <dgm:pt modelId="{B5429C8A-1B41-44AD-B06A-31E6CDCAE7D8}" type="parTrans" cxnId="{78151326-B567-4E34-A9F9-4C2EED913E15}">
      <dgm:prSet/>
      <dgm:spPr/>
      <dgm:t>
        <a:bodyPr/>
        <a:lstStyle/>
        <a:p>
          <a:endParaRPr lang="en-GB"/>
        </a:p>
      </dgm:t>
    </dgm:pt>
    <dgm:pt modelId="{0B6EEE7F-43D4-404E-A9EE-2CE9809AA906}" type="sibTrans" cxnId="{78151326-B567-4E34-A9F9-4C2EED913E15}">
      <dgm:prSet/>
      <dgm:spPr/>
      <dgm:t>
        <a:bodyPr/>
        <a:lstStyle/>
        <a:p>
          <a:endParaRPr lang="en-GB"/>
        </a:p>
      </dgm:t>
    </dgm:pt>
    <dgm:pt modelId="{B74F16A6-66B3-4416-9868-E8BF6D1ECE5D}">
      <dgm:prSet/>
      <dgm:spPr/>
      <dgm:t>
        <a:bodyPr/>
        <a:lstStyle/>
        <a:p>
          <a:r>
            <a:rPr lang="en-GB" dirty="0" smtClean="0"/>
            <a:t>Algorithmic/heuristic parameter value variation</a:t>
          </a:r>
          <a:endParaRPr lang="en-GB" dirty="0"/>
        </a:p>
      </dgm:t>
    </dgm:pt>
    <dgm:pt modelId="{54328BDC-CA23-4507-BFE7-D694E7A4673D}" type="parTrans" cxnId="{3DF90983-A178-4032-8EF7-B26A396388EB}">
      <dgm:prSet/>
      <dgm:spPr/>
      <dgm:t>
        <a:bodyPr/>
        <a:lstStyle/>
        <a:p>
          <a:endParaRPr lang="en-GB"/>
        </a:p>
      </dgm:t>
    </dgm:pt>
    <dgm:pt modelId="{CD40CD4D-0DF6-467C-AA34-34AA49DB23DD}" type="sibTrans" cxnId="{3DF90983-A178-4032-8EF7-B26A396388EB}">
      <dgm:prSet/>
      <dgm:spPr/>
      <dgm:t>
        <a:bodyPr/>
        <a:lstStyle/>
        <a:p>
          <a:endParaRPr lang="en-GB"/>
        </a:p>
      </dgm:t>
    </dgm:pt>
    <dgm:pt modelId="{C3DD69F5-9C76-474D-9DDE-07CAFD803DFA}">
      <dgm:prSet/>
      <dgm:spPr/>
      <dgm:t>
        <a:bodyPr/>
        <a:lstStyle/>
        <a:p>
          <a:r>
            <a:rPr lang="en-GB" dirty="0" smtClean="0"/>
            <a:t>Control timing of new feature introduction</a:t>
          </a:r>
          <a:endParaRPr lang="en-GB" dirty="0"/>
        </a:p>
      </dgm:t>
    </dgm:pt>
    <dgm:pt modelId="{6925F6DC-0676-49BD-88E6-5A23661AD604}" type="parTrans" cxnId="{FC8B2B63-EA01-4AEA-9429-3705DFE342B5}">
      <dgm:prSet/>
      <dgm:spPr/>
      <dgm:t>
        <a:bodyPr/>
        <a:lstStyle/>
        <a:p>
          <a:endParaRPr lang="en-GB"/>
        </a:p>
      </dgm:t>
    </dgm:pt>
    <dgm:pt modelId="{71D03AB2-9F82-4212-9A94-A88B01220F8F}" type="sibTrans" cxnId="{FC8B2B63-EA01-4AEA-9429-3705DFE342B5}">
      <dgm:prSet/>
      <dgm:spPr/>
      <dgm:t>
        <a:bodyPr/>
        <a:lstStyle/>
        <a:p>
          <a:endParaRPr lang="en-GB"/>
        </a:p>
      </dgm:t>
    </dgm:pt>
    <dgm:pt modelId="{A1A3E8A5-0D41-440C-B4D3-E07E3E840DDA}" type="pres">
      <dgm:prSet presAssocID="{B84CBAF3-651A-4CB7-9C8C-61CE250F2F34}" presName="Name0" presStyleCnt="0">
        <dgm:presLayoutVars>
          <dgm:dir/>
          <dgm:animLvl val="lvl"/>
          <dgm:resizeHandles/>
        </dgm:presLayoutVars>
      </dgm:prSet>
      <dgm:spPr/>
      <dgm:t>
        <a:bodyPr/>
        <a:lstStyle/>
        <a:p>
          <a:endParaRPr lang="en-GB"/>
        </a:p>
      </dgm:t>
    </dgm:pt>
    <dgm:pt modelId="{FC0D07CC-70EF-493C-BFB2-E60AC0A04D6E}" type="pres">
      <dgm:prSet presAssocID="{357EE679-3B64-43D7-B450-F5D0770883C2}" presName="linNode" presStyleCnt="0"/>
      <dgm:spPr/>
      <dgm:t>
        <a:bodyPr/>
        <a:lstStyle/>
        <a:p>
          <a:endParaRPr lang="en-GB"/>
        </a:p>
      </dgm:t>
    </dgm:pt>
    <dgm:pt modelId="{18F7779A-36AE-4AD9-8349-41397EA9545A}" type="pres">
      <dgm:prSet presAssocID="{357EE679-3B64-43D7-B450-F5D0770883C2}" presName="parentShp" presStyleLbl="node1" presStyleIdx="0" presStyleCnt="4" custLinFactNeighborX="-17719" custLinFactNeighborY="-5670">
        <dgm:presLayoutVars>
          <dgm:bulletEnabled val="1"/>
        </dgm:presLayoutVars>
      </dgm:prSet>
      <dgm:spPr/>
      <dgm:t>
        <a:bodyPr/>
        <a:lstStyle/>
        <a:p>
          <a:endParaRPr lang="en-GB"/>
        </a:p>
      </dgm:t>
    </dgm:pt>
    <dgm:pt modelId="{69982CD2-281B-451E-BCF3-8C26142C1E31}" type="pres">
      <dgm:prSet presAssocID="{357EE679-3B64-43D7-B450-F5D0770883C2}" presName="childShp" presStyleLbl="bgAccFollowNode1" presStyleIdx="0" presStyleCnt="4">
        <dgm:presLayoutVars>
          <dgm:bulletEnabled val="1"/>
        </dgm:presLayoutVars>
      </dgm:prSet>
      <dgm:spPr/>
      <dgm:t>
        <a:bodyPr/>
        <a:lstStyle/>
        <a:p>
          <a:endParaRPr lang="en-GB"/>
        </a:p>
      </dgm:t>
    </dgm:pt>
    <dgm:pt modelId="{A280E87C-ED28-4142-832E-966367467D98}" type="pres">
      <dgm:prSet presAssocID="{7560693D-0108-4F4B-A061-B1DA813B5D7E}" presName="spacing" presStyleCnt="0"/>
      <dgm:spPr/>
      <dgm:t>
        <a:bodyPr/>
        <a:lstStyle/>
        <a:p>
          <a:endParaRPr lang="en-GB"/>
        </a:p>
      </dgm:t>
    </dgm:pt>
    <dgm:pt modelId="{D727365C-E2EF-4646-A5F0-D8568DE7280F}" type="pres">
      <dgm:prSet presAssocID="{0EC164E8-7DAA-4CE1-A5C9-7631142770BD}" presName="linNode" presStyleCnt="0"/>
      <dgm:spPr/>
      <dgm:t>
        <a:bodyPr/>
        <a:lstStyle/>
        <a:p>
          <a:endParaRPr lang="en-GB"/>
        </a:p>
      </dgm:t>
    </dgm:pt>
    <dgm:pt modelId="{BECB1E13-7AF5-4633-AC65-F0F9DC7D62EC}" type="pres">
      <dgm:prSet presAssocID="{0EC164E8-7DAA-4CE1-A5C9-7631142770BD}" presName="parentShp" presStyleLbl="node1" presStyleIdx="1" presStyleCnt="4">
        <dgm:presLayoutVars>
          <dgm:bulletEnabled val="1"/>
        </dgm:presLayoutVars>
      </dgm:prSet>
      <dgm:spPr/>
      <dgm:t>
        <a:bodyPr/>
        <a:lstStyle/>
        <a:p>
          <a:endParaRPr lang="en-GB"/>
        </a:p>
      </dgm:t>
    </dgm:pt>
    <dgm:pt modelId="{EF91E5E8-CAC0-44F0-8B33-8253B3D8A418}" type="pres">
      <dgm:prSet presAssocID="{0EC164E8-7DAA-4CE1-A5C9-7631142770BD}" presName="childShp" presStyleLbl="bgAccFollowNode1" presStyleIdx="1" presStyleCnt="4">
        <dgm:presLayoutVars>
          <dgm:bulletEnabled val="1"/>
        </dgm:presLayoutVars>
      </dgm:prSet>
      <dgm:spPr/>
      <dgm:t>
        <a:bodyPr/>
        <a:lstStyle/>
        <a:p>
          <a:endParaRPr lang="en-GB"/>
        </a:p>
      </dgm:t>
    </dgm:pt>
    <dgm:pt modelId="{0994EDEB-FA11-4952-B6CA-233251C923EE}" type="pres">
      <dgm:prSet presAssocID="{2993B71A-9E6B-459C-A01E-E46E5B51CC6F}" presName="spacing" presStyleCnt="0"/>
      <dgm:spPr/>
      <dgm:t>
        <a:bodyPr/>
        <a:lstStyle/>
        <a:p>
          <a:endParaRPr lang="en-GB"/>
        </a:p>
      </dgm:t>
    </dgm:pt>
    <dgm:pt modelId="{C5027747-6A85-4C88-BBFB-87E9A58626E0}" type="pres">
      <dgm:prSet presAssocID="{5F65F128-C7BD-40A4-BA82-E8B27F9A8698}" presName="linNode" presStyleCnt="0"/>
      <dgm:spPr/>
      <dgm:t>
        <a:bodyPr/>
        <a:lstStyle/>
        <a:p>
          <a:endParaRPr lang="en-GB"/>
        </a:p>
      </dgm:t>
    </dgm:pt>
    <dgm:pt modelId="{06907719-0B8F-419C-ABA0-16087FF8AD48}" type="pres">
      <dgm:prSet presAssocID="{5F65F128-C7BD-40A4-BA82-E8B27F9A8698}" presName="parentShp" presStyleLbl="node1" presStyleIdx="2" presStyleCnt="4" custLinFactNeighborX="0" custLinFactNeighborY="30">
        <dgm:presLayoutVars>
          <dgm:bulletEnabled val="1"/>
        </dgm:presLayoutVars>
      </dgm:prSet>
      <dgm:spPr/>
      <dgm:t>
        <a:bodyPr/>
        <a:lstStyle/>
        <a:p>
          <a:endParaRPr lang="en-GB"/>
        </a:p>
      </dgm:t>
    </dgm:pt>
    <dgm:pt modelId="{31FE6A5F-EC7C-411D-A27F-CA2E5BE88F2E}" type="pres">
      <dgm:prSet presAssocID="{5F65F128-C7BD-40A4-BA82-E8B27F9A8698}" presName="childShp" presStyleLbl="bgAccFollowNode1" presStyleIdx="2" presStyleCnt="4">
        <dgm:presLayoutVars>
          <dgm:bulletEnabled val="1"/>
        </dgm:presLayoutVars>
      </dgm:prSet>
      <dgm:spPr/>
      <dgm:t>
        <a:bodyPr/>
        <a:lstStyle/>
        <a:p>
          <a:endParaRPr lang="en-GB"/>
        </a:p>
      </dgm:t>
    </dgm:pt>
    <dgm:pt modelId="{2348C243-3AF6-475F-BDDC-84ED64D2A038}" type="pres">
      <dgm:prSet presAssocID="{C9AFFA0C-BC1E-4DFA-BDC0-E8AC1BC5B2E6}" presName="spacing" presStyleCnt="0"/>
      <dgm:spPr/>
      <dgm:t>
        <a:bodyPr/>
        <a:lstStyle/>
        <a:p>
          <a:endParaRPr lang="en-GB"/>
        </a:p>
      </dgm:t>
    </dgm:pt>
    <dgm:pt modelId="{E1108FBE-545B-49E1-9BD4-DD0CF4CC505F}" type="pres">
      <dgm:prSet presAssocID="{84E72218-2901-433B-9DF5-53DC5249F6F0}" presName="linNode" presStyleCnt="0"/>
      <dgm:spPr/>
      <dgm:t>
        <a:bodyPr/>
        <a:lstStyle/>
        <a:p>
          <a:endParaRPr lang="en-GB"/>
        </a:p>
      </dgm:t>
    </dgm:pt>
    <dgm:pt modelId="{2F92D3D9-7905-4080-B235-ABF230D37982}" type="pres">
      <dgm:prSet presAssocID="{84E72218-2901-433B-9DF5-53DC5249F6F0}" presName="parentShp" presStyleLbl="node1" presStyleIdx="3" presStyleCnt="4" custLinFactNeighborY="4409">
        <dgm:presLayoutVars>
          <dgm:bulletEnabled val="1"/>
        </dgm:presLayoutVars>
      </dgm:prSet>
      <dgm:spPr/>
      <dgm:t>
        <a:bodyPr/>
        <a:lstStyle/>
        <a:p>
          <a:endParaRPr lang="en-GB"/>
        </a:p>
      </dgm:t>
    </dgm:pt>
    <dgm:pt modelId="{02F560F1-D120-4ACE-B97B-55F18A3EFE0D}" type="pres">
      <dgm:prSet presAssocID="{84E72218-2901-433B-9DF5-53DC5249F6F0}" presName="childShp" presStyleLbl="bgAccFollowNode1" presStyleIdx="3" presStyleCnt="4">
        <dgm:presLayoutVars>
          <dgm:bulletEnabled val="1"/>
        </dgm:presLayoutVars>
      </dgm:prSet>
      <dgm:spPr/>
      <dgm:t>
        <a:bodyPr/>
        <a:lstStyle/>
        <a:p>
          <a:endParaRPr lang="en-GB"/>
        </a:p>
      </dgm:t>
    </dgm:pt>
  </dgm:ptLst>
  <dgm:cxnLst>
    <dgm:cxn modelId="{FF737D94-962E-4763-B7CB-3FE18826BDD7}" type="presOf" srcId="{0EC164E8-7DAA-4CE1-A5C9-7631142770BD}" destId="{BECB1E13-7AF5-4633-AC65-F0F9DC7D62EC}" srcOrd="0" destOrd="0" presId="urn:microsoft.com/office/officeart/2005/8/layout/vList6"/>
    <dgm:cxn modelId="{D34CA983-7146-4B9B-AB8F-A653D7D08FB2}" type="presOf" srcId="{B74F16A6-66B3-4416-9868-E8BF6D1ECE5D}" destId="{02F560F1-D120-4ACE-B97B-55F18A3EFE0D}" srcOrd="0" destOrd="0" presId="urn:microsoft.com/office/officeart/2005/8/layout/vList6"/>
    <dgm:cxn modelId="{E7DCC15F-4F11-4E6A-ACD3-DEAED0948292}" type="presOf" srcId="{C707A7BF-38FB-4FEA-B387-EBB2087C02EA}" destId="{69982CD2-281B-451E-BCF3-8C26142C1E31}" srcOrd="0" destOrd="0" presId="urn:microsoft.com/office/officeart/2005/8/layout/vList6"/>
    <dgm:cxn modelId="{FC8B2B63-EA01-4AEA-9429-3705DFE342B5}" srcId="{5F65F128-C7BD-40A4-BA82-E8B27F9A8698}" destId="{C3DD69F5-9C76-474D-9DDE-07CAFD803DFA}" srcOrd="1" destOrd="0" parTransId="{6925F6DC-0676-49BD-88E6-5A23661AD604}" sibTransId="{71D03AB2-9F82-4212-9A94-A88B01220F8F}"/>
    <dgm:cxn modelId="{4386F354-3341-4929-99D9-4CE64F9DFE7D}" type="presOf" srcId="{62987D9B-9307-491C-9A92-595733F07A4B}" destId="{EF91E5E8-CAC0-44F0-8B33-8253B3D8A418}" srcOrd="0" destOrd="0" presId="urn:microsoft.com/office/officeart/2005/8/layout/vList6"/>
    <dgm:cxn modelId="{E557D75F-CF31-4FA9-88E1-79986A2B42C6}" srcId="{B84CBAF3-651A-4CB7-9C8C-61CE250F2F34}" destId="{0EC164E8-7DAA-4CE1-A5C9-7631142770BD}" srcOrd="1" destOrd="0" parTransId="{A25BADDF-CB6B-42D6-96C4-1D4AA175C221}" sibTransId="{2993B71A-9E6B-459C-A01E-E46E5B51CC6F}"/>
    <dgm:cxn modelId="{5E2AE7C8-CC33-4E1A-A2F4-F8FA6AA1906D}" srcId="{0EC164E8-7DAA-4CE1-A5C9-7631142770BD}" destId="{62987D9B-9307-491C-9A92-595733F07A4B}" srcOrd="0" destOrd="0" parTransId="{9E8A5B54-0E4C-4B51-8639-4963FC208395}" sibTransId="{CE82E0EC-B57E-4464-8E58-04417EC98A1F}"/>
    <dgm:cxn modelId="{13C74051-945F-40A6-9D99-651CE9991924}" srcId="{B84CBAF3-651A-4CB7-9C8C-61CE250F2F34}" destId="{84E72218-2901-433B-9DF5-53DC5249F6F0}" srcOrd="3" destOrd="0" parTransId="{8DCC6FFC-8C0C-4CFE-9B98-23502F879BF2}" sibTransId="{9426E0A6-B560-4DFF-B283-4C46D0594A8E}"/>
    <dgm:cxn modelId="{758DB0F3-38CA-4A9F-91C4-7D6E22F601EF}" type="presOf" srcId="{357EE679-3B64-43D7-B450-F5D0770883C2}" destId="{18F7779A-36AE-4AD9-8349-41397EA9545A}" srcOrd="0" destOrd="0" presId="urn:microsoft.com/office/officeart/2005/8/layout/vList6"/>
    <dgm:cxn modelId="{C6ADF633-A9DC-4D08-9E4C-F044A6254090}" type="presOf" srcId="{84E72218-2901-433B-9DF5-53DC5249F6F0}" destId="{2F92D3D9-7905-4080-B235-ABF230D37982}" srcOrd="0" destOrd="0" presId="urn:microsoft.com/office/officeart/2005/8/layout/vList6"/>
    <dgm:cxn modelId="{AD89B2B4-6364-4E44-BAC5-4712310296A8}" type="presOf" srcId="{5F65F128-C7BD-40A4-BA82-E8B27F9A8698}" destId="{06907719-0B8F-419C-ABA0-16087FF8AD48}" srcOrd="0" destOrd="0" presId="urn:microsoft.com/office/officeart/2005/8/layout/vList6"/>
    <dgm:cxn modelId="{3DF90983-A178-4032-8EF7-B26A396388EB}" srcId="{84E72218-2901-433B-9DF5-53DC5249F6F0}" destId="{B74F16A6-66B3-4416-9868-E8BF6D1ECE5D}" srcOrd="0" destOrd="0" parTransId="{54328BDC-CA23-4507-BFE7-D694E7A4673D}" sibTransId="{CD40CD4D-0DF6-467C-AA34-34AA49DB23DD}"/>
    <dgm:cxn modelId="{31AA1F09-3A10-4B1E-81DF-3BBA1F3F15DC}" type="presOf" srcId="{7639BF53-86E6-4EC7-90B8-C54E2A063F5A}" destId="{31FE6A5F-EC7C-411D-A27F-CA2E5BE88F2E}" srcOrd="0" destOrd="0" presId="urn:microsoft.com/office/officeart/2005/8/layout/vList6"/>
    <dgm:cxn modelId="{F2D5244C-71B2-4DFD-A165-756E32597713}" type="presOf" srcId="{C3DD69F5-9C76-474D-9DDE-07CAFD803DFA}" destId="{31FE6A5F-EC7C-411D-A27F-CA2E5BE88F2E}" srcOrd="0" destOrd="1" presId="urn:microsoft.com/office/officeart/2005/8/layout/vList6"/>
    <dgm:cxn modelId="{78151326-B567-4E34-A9F9-4C2EED913E15}" srcId="{5F65F128-C7BD-40A4-BA82-E8B27F9A8698}" destId="{7639BF53-86E6-4EC7-90B8-C54E2A063F5A}" srcOrd="0" destOrd="0" parTransId="{B5429C8A-1B41-44AD-B06A-31E6CDCAE7D8}" sibTransId="{0B6EEE7F-43D4-404E-A9EE-2CE9809AA906}"/>
    <dgm:cxn modelId="{61C4BD1A-BBAF-4E37-B1A1-1197C5823B2D}" type="presOf" srcId="{B84CBAF3-651A-4CB7-9C8C-61CE250F2F34}" destId="{A1A3E8A5-0D41-440C-B4D3-E07E3E840DDA}" srcOrd="0" destOrd="0" presId="urn:microsoft.com/office/officeart/2005/8/layout/vList6"/>
    <dgm:cxn modelId="{C6B0F510-56B3-44AF-B297-1A1386DF2654}" srcId="{B84CBAF3-651A-4CB7-9C8C-61CE250F2F34}" destId="{357EE679-3B64-43D7-B450-F5D0770883C2}" srcOrd="0" destOrd="0" parTransId="{80D7BFFE-00C3-4B48-981E-D01053E6592E}" sibTransId="{7560693D-0108-4F4B-A061-B1DA813B5D7E}"/>
    <dgm:cxn modelId="{B0A93A4A-1D56-4BD0-B6D7-F416DE4FD218}" srcId="{B84CBAF3-651A-4CB7-9C8C-61CE250F2F34}" destId="{5F65F128-C7BD-40A4-BA82-E8B27F9A8698}" srcOrd="2" destOrd="0" parTransId="{B62D41D5-4E2D-421E-81F4-7EFAB02E2403}" sibTransId="{C9AFFA0C-BC1E-4DFA-BDC0-E8AC1BC5B2E6}"/>
    <dgm:cxn modelId="{22030A9E-767F-4933-BDC7-61EEEFB268CA}" srcId="{357EE679-3B64-43D7-B450-F5D0770883C2}" destId="{C707A7BF-38FB-4FEA-B387-EBB2087C02EA}" srcOrd="0" destOrd="0" parTransId="{5CBF76D6-BD3D-43B6-AF1F-6927BDDE5EBA}" sibTransId="{1495B5F5-38CB-493D-BA7F-7EA6A2BD3D6C}"/>
    <dgm:cxn modelId="{EB0ACECA-0F1B-4A7E-AA77-583A3B6B1B2C}" type="presParOf" srcId="{A1A3E8A5-0D41-440C-B4D3-E07E3E840DDA}" destId="{FC0D07CC-70EF-493C-BFB2-E60AC0A04D6E}" srcOrd="0" destOrd="0" presId="urn:microsoft.com/office/officeart/2005/8/layout/vList6"/>
    <dgm:cxn modelId="{20E2B08B-9D83-4CFD-895A-79F5F548B9E6}" type="presParOf" srcId="{FC0D07CC-70EF-493C-BFB2-E60AC0A04D6E}" destId="{18F7779A-36AE-4AD9-8349-41397EA9545A}" srcOrd="0" destOrd="0" presId="urn:microsoft.com/office/officeart/2005/8/layout/vList6"/>
    <dgm:cxn modelId="{69026CDE-A55A-4F15-A802-C2564BFFDDC0}" type="presParOf" srcId="{FC0D07CC-70EF-493C-BFB2-E60AC0A04D6E}" destId="{69982CD2-281B-451E-BCF3-8C26142C1E31}" srcOrd="1" destOrd="0" presId="urn:microsoft.com/office/officeart/2005/8/layout/vList6"/>
    <dgm:cxn modelId="{B353F66E-8C77-4AD3-998B-B2316BCA89F2}" type="presParOf" srcId="{A1A3E8A5-0D41-440C-B4D3-E07E3E840DDA}" destId="{A280E87C-ED28-4142-832E-966367467D98}" srcOrd="1" destOrd="0" presId="urn:microsoft.com/office/officeart/2005/8/layout/vList6"/>
    <dgm:cxn modelId="{A58D6527-2C9D-4C8F-BBFD-CEF00B27EB7D}" type="presParOf" srcId="{A1A3E8A5-0D41-440C-B4D3-E07E3E840DDA}" destId="{D727365C-E2EF-4646-A5F0-D8568DE7280F}" srcOrd="2" destOrd="0" presId="urn:microsoft.com/office/officeart/2005/8/layout/vList6"/>
    <dgm:cxn modelId="{B369DB61-DCC3-45B6-A168-A14390F0322C}" type="presParOf" srcId="{D727365C-E2EF-4646-A5F0-D8568DE7280F}" destId="{BECB1E13-7AF5-4633-AC65-F0F9DC7D62EC}" srcOrd="0" destOrd="0" presId="urn:microsoft.com/office/officeart/2005/8/layout/vList6"/>
    <dgm:cxn modelId="{6936D96B-1427-490C-B77B-034ECF49A6FF}" type="presParOf" srcId="{D727365C-E2EF-4646-A5F0-D8568DE7280F}" destId="{EF91E5E8-CAC0-44F0-8B33-8253B3D8A418}" srcOrd="1" destOrd="0" presId="urn:microsoft.com/office/officeart/2005/8/layout/vList6"/>
    <dgm:cxn modelId="{A9992730-1BDA-4BA0-B30A-C66C1289FDA8}" type="presParOf" srcId="{A1A3E8A5-0D41-440C-B4D3-E07E3E840DDA}" destId="{0994EDEB-FA11-4952-B6CA-233251C923EE}" srcOrd="3" destOrd="0" presId="urn:microsoft.com/office/officeart/2005/8/layout/vList6"/>
    <dgm:cxn modelId="{DD04DC66-E527-4E0B-AF17-24180B27BED5}" type="presParOf" srcId="{A1A3E8A5-0D41-440C-B4D3-E07E3E840DDA}" destId="{C5027747-6A85-4C88-BBFB-87E9A58626E0}" srcOrd="4" destOrd="0" presId="urn:microsoft.com/office/officeart/2005/8/layout/vList6"/>
    <dgm:cxn modelId="{D34D500E-BF6B-4CBC-B862-B49A5AED9735}" type="presParOf" srcId="{C5027747-6A85-4C88-BBFB-87E9A58626E0}" destId="{06907719-0B8F-419C-ABA0-16087FF8AD48}" srcOrd="0" destOrd="0" presId="urn:microsoft.com/office/officeart/2005/8/layout/vList6"/>
    <dgm:cxn modelId="{656C1F9E-01E0-4332-9B32-829999DC8810}" type="presParOf" srcId="{C5027747-6A85-4C88-BBFB-87E9A58626E0}" destId="{31FE6A5F-EC7C-411D-A27F-CA2E5BE88F2E}" srcOrd="1" destOrd="0" presId="urn:microsoft.com/office/officeart/2005/8/layout/vList6"/>
    <dgm:cxn modelId="{EF2F09D9-CB05-4E9E-B317-8EC73EC56FBA}" type="presParOf" srcId="{A1A3E8A5-0D41-440C-B4D3-E07E3E840DDA}" destId="{2348C243-3AF6-475F-BDDC-84ED64D2A038}" srcOrd="5" destOrd="0" presId="urn:microsoft.com/office/officeart/2005/8/layout/vList6"/>
    <dgm:cxn modelId="{4582C41D-33E1-4D2E-A095-AC3DC3E9318E}" type="presParOf" srcId="{A1A3E8A5-0D41-440C-B4D3-E07E3E840DDA}" destId="{E1108FBE-545B-49E1-9BD4-DD0CF4CC505F}" srcOrd="6" destOrd="0" presId="urn:microsoft.com/office/officeart/2005/8/layout/vList6"/>
    <dgm:cxn modelId="{AEFE0950-419B-490C-A8E3-E760E6C02B7C}" type="presParOf" srcId="{E1108FBE-545B-49E1-9BD4-DD0CF4CC505F}" destId="{2F92D3D9-7905-4080-B235-ABF230D37982}" srcOrd="0" destOrd="0" presId="urn:microsoft.com/office/officeart/2005/8/layout/vList6"/>
    <dgm:cxn modelId="{81BE92AE-E062-4004-A6A2-2B2AE0660033}" type="presParOf" srcId="{E1108FBE-545B-49E1-9BD4-DD0CF4CC505F}" destId="{02F560F1-D120-4ACE-B97B-55F18A3EFE0D}"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6F82A97-406E-4455-8AC5-D393100839C0}" type="datetimeFigureOut">
              <a:rPr lang="en-GB" smtClean="0"/>
              <a:pPr/>
              <a:t>10/16/12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39BDC18-587C-4D93-A1AA-30DC8231F07C}"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780558-AFF5-4DCF-924A-3831E444BEC8}" type="datetimeFigureOut">
              <a:rPr lang="en-GB" smtClean="0"/>
              <a:pPr/>
              <a:t>10/16/12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36BC35-000D-4739-BE68-3A33F315B884}"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Hi, I’m talking about analytics in game development, what’s going on, and what’s wrong.  I’m going to be putting these slides up on </a:t>
            </a:r>
            <a:r>
              <a:rPr lang="en-GB" sz="1200" kern="1200" dirty="0" err="1" smtClean="0">
                <a:solidFill>
                  <a:schemeClr val="tx1"/>
                </a:solidFill>
                <a:latin typeface="+mn-lt"/>
                <a:ea typeface="+mn-ea"/>
                <a:cs typeface="+mn-cs"/>
              </a:rPr>
              <a:t>slideshare</a:t>
            </a:r>
            <a:r>
              <a:rPr lang="en-GB" sz="1200" kern="1200" dirty="0" smtClean="0">
                <a:solidFill>
                  <a:schemeClr val="tx1"/>
                </a:solidFill>
                <a:latin typeface="+mn-lt"/>
                <a:ea typeface="+mn-ea"/>
                <a:cs typeface="+mn-cs"/>
              </a:rPr>
              <a:t> so don’t worry if you miss a bit of detail.   Comment on twitter if you like – I’m HAStark.</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Have things changed?  Yes. Leaders have less of a share of the total market.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So – that’s the market context.   Volatile, high-growth, risky.    And powered by analytics.   </a:t>
            </a:r>
            <a:r>
              <a:rPr lang="en-GB" sz="1200" kern="1200" dirty="0" err="1" smtClean="0">
                <a:solidFill>
                  <a:schemeClr val="tx1"/>
                </a:solidFill>
                <a:latin typeface="+mn-lt"/>
                <a:ea typeface="+mn-ea"/>
                <a:cs typeface="+mn-cs"/>
              </a:rPr>
              <a:t>Zynga’s</a:t>
            </a:r>
            <a:r>
              <a:rPr lang="en-GB" sz="1200" kern="1200" dirty="0" smtClean="0">
                <a:solidFill>
                  <a:schemeClr val="tx1"/>
                </a:solidFill>
                <a:latin typeface="+mn-lt"/>
                <a:ea typeface="+mn-ea"/>
                <a:cs typeface="+mn-cs"/>
              </a:rPr>
              <a:t> CEO has got a good quote  “Zynga is really an analytics company masquerading as a games company”.   They had 10 people onboard before they hired a designer.</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It’s not just a Zynga thing.  European firms now make up half the top 10 on Facebook.   And, for most, using analytics in some way is a given.</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It’s secret sauce. I can’t tell</a:t>
            </a:r>
            <a:r>
              <a:rPr lang="en-GB" sz="1200" kern="1200" baseline="0" dirty="0" smtClean="0">
                <a:solidFill>
                  <a:schemeClr val="tx1"/>
                </a:solidFill>
                <a:latin typeface="+mn-lt"/>
                <a:ea typeface="+mn-ea"/>
                <a:cs typeface="+mn-cs"/>
              </a:rPr>
              <a:t> you any more. </a:t>
            </a:r>
            <a:r>
              <a:rPr lang="en-GB" sz="1200" kern="1200" dirty="0" smtClean="0">
                <a:solidFill>
                  <a:schemeClr val="tx1"/>
                </a:solidFill>
                <a:latin typeface="+mn-lt"/>
                <a:ea typeface="+mn-ea"/>
                <a:cs typeface="+mn-cs"/>
              </a:rPr>
              <a:t> Ok,  you can go now.   But here’s a serious point -  there is no text book.  You can take game design courses but this now-fundamental aspect of game development isn’t on the curriculum.  You have to make it up.  Mostly.</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 But people talk, and they publish on </a:t>
            </a:r>
            <a:r>
              <a:rPr lang="en-GB" sz="1200" kern="1200" dirty="0" err="1" smtClean="0">
                <a:solidFill>
                  <a:schemeClr val="tx1"/>
                </a:solidFill>
                <a:latin typeface="+mn-lt"/>
                <a:ea typeface="+mn-ea"/>
                <a:cs typeface="+mn-cs"/>
              </a:rPr>
              <a:t>slideshare</a:t>
            </a:r>
            <a:r>
              <a:rPr lang="en-GB" sz="1200" kern="1200" dirty="0" smtClean="0">
                <a:solidFill>
                  <a:schemeClr val="tx1"/>
                </a:solidFill>
                <a:latin typeface="+mn-lt"/>
                <a:ea typeface="+mn-ea"/>
                <a:cs typeface="+mn-cs"/>
              </a:rPr>
              <a:t>. And staff go</a:t>
            </a:r>
            <a:r>
              <a:rPr lang="en-GB" sz="1200" kern="1200" baseline="0" dirty="0" smtClean="0">
                <a:solidFill>
                  <a:schemeClr val="tx1"/>
                </a:solidFill>
                <a:latin typeface="+mn-lt"/>
                <a:ea typeface="+mn-ea"/>
                <a:cs typeface="+mn-cs"/>
              </a:rPr>
              <a:t> from company to company.  </a:t>
            </a:r>
            <a:r>
              <a:rPr lang="en-GB" sz="1200" kern="1200" dirty="0" smtClean="0">
                <a:solidFill>
                  <a:schemeClr val="tx1"/>
                </a:solidFill>
                <a:latin typeface="+mn-lt"/>
                <a:ea typeface="+mn-ea"/>
                <a:cs typeface="+mn-cs"/>
              </a:rPr>
              <a:t>And you can look at the lineage from the big American global internet services,  Amazon, Google, and Facebook. And you can see what’s on offer from tools designed to provide an easy on-ramp.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What’s fundamental is how the change in distribution enables this massive flow of feedback, and a new approach to product.  ‘The product’, like the CD, has disappeared.   There is no game, just as there is no Facebook, no Amazon, no Google.   What the game is, changes daily.   What the game is,  changes depends who is looking at it.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Here are some things people do – they log user and system events (in context),  provide standard reports with some exploratory query based on pre-existing categorisations, they monitor the live game system state, and they investigate patterns and dependencies.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16</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And they do this while testing concurrent versions of their system.   Sometimes in extreme ways – Zynga has about 3-5 thousand experiments running at the same time.   Not everyone goes this far but everyone does something. Even if it’s only split</a:t>
            </a:r>
            <a:r>
              <a:rPr lang="en-GB" sz="1200" kern="1200" baseline="0" dirty="0" smtClean="0">
                <a:solidFill>
                  <a:schemeClr val="tx1"/>
                </a:solidFill>
                <a:latin typeface="+mn-lt"/>
                <a:ea typeface="+mn-ea"/>
                <a:cs typeface="+mn-cs"/>
              </a:rPr>
              <a:t> testing their marketing.</a:t>
            </a:r>
            <a:endParaRPr lang="en-GB" sz="1200" kern="1200" dirty="0" smtClean="0">
              <a:solidFill>
                <a:schemeClr val="tx1"/>
              </a:solidFill>
              <a:latin typeface="+mn-lt"/>
              <a:ea typeface="+mn-ea"/>
              <a:cs typeface="+mn-cs"/>
            </a:endParaRPr>
          </a:p>
          <a:p>
            <a:endParaRPr lang="en-GB" dirty="0" smtClean="0"/>
          </a:p>
          <a:p>
            <a:r>
              <a:rPr lang="en-GB" dirty="0" smtClean="0"/>
              <a:t>I don’t mean to pick on Zynga</a:t>
            </a:r>
            <a:r>
              <a:rPr lang="en-GB" baseline="0" dirty="0" smtClean="0"/>
              <a:t> but they are very mouthy and quotable.   And if you’re interested in their tech stack the SLAC presentation has the latest goodies in it.</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17</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There’s different ways of reacting: uh oh, ooh </a:t>
            </a:r>
            <a:r>
              <a:rPr lang="en-GB" sz="1200" kern="1200" dirty="0" err="1" smtClean="0">
                <a:solidFill>
                  <a:schemeClr val="tx1"/>
                </a:solidFill>
                <a:latin typeface="+mn-lt"/>
                <a:ea typeface="+mn-ea"/>
                <a:cs typeface="+mn-cs"/>
              </a:rPr>
              <a:t>yipee</a:t>
            </a:r>
            <a:r>
              <a:rPr lang="en-GB" sz="1200" kern="1200" dirty="0" smtClean="0">
                <a:solidFill>
                  <a:schemeClr val="tx1"/>
                </a:solidFill>
                <a:latin typeface="+mn-lt"/>
                <a:ea typeface="+mn-ea"/>
                <a:cs typeface="+mn-cs"/>
              </a:rPr>
              <a:t>,  and ok, next please.   Some</a:t>
            </a:r>
            <a:r>
              <a:rPr lang="en-GB" sz="1200" kern="1200" baseline="0" dirty="0" smtClean="0">
                <a:solidFill>
                  <a:schemeClr val="tx1"/>
                </a:solidFill>
                <a:latin typeface="+mn-lt"/>
                <a:ea typeface="+mn-ea"/>
                <a:cs typeface="+mn-cs"/>
              </a:rPr>
              <a:t> planned changes are no brainers such as adopting the more successful option that’s been testing, but there are more subtle things at work  too, like choosing the timing of new feature introduction.     Automated value variation is not the norm, although it’s an idea that some people find exciting.  </a:t>
            </a:r>
            <a:r>
              <a:rPr lang="en-GB" sz="1200" kern="1200" dirty="0" smtClean="0">
                <a:solidFill>
                  <a:schemeClr val="tx1"/>
                </a:solidFill>
                <a:latin typeface="+mn-lt"/>
                <a:ea typeface="+mn-ea"/>
                <a:cs typeface="+mn-cs"/>
              </a:rPr>
              <a:t> And at the same time as the design is being</a:t>
            </a:r>
            <a:r>
              <a:rPr lang="en-GB" sz="1200" kern="1200" baseline="0" dirty="0" smtClean="0">
                <a:solidFill>
                  <a:schemeClr val="tx1"/>
                </a:solidFill>
                <a:latin typeface="+mn-lt"/>
                <a:ea typeface="+mn-ea"/>
                <a:cs typeface="+mn-cs"/>
              </a:rPr>
              <a:t> adapted</a:t>
            </a:r>
            <a:r>
              <a:rPr lang="en-GB" sz="1200" kern="1200" dirty="0" smtClean="0">
                <a:solidFill>
                  <a:schemeClr val="tx1"/>
                </a:solidFill>
                <a:latin typeface="+mn-lt"/>
                <a:ea typeface="+mn-ea"/>
                <a:cs typeface="+mn-cs"/>
              </a:rPr>
              <a:t>, the design variations that are being evaluated are also adapted.  So you can see it’s a fairly complicated process.</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18</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which is why I’ve given you a break</a:t>
            </a:r>
            <a:r>
              <a:rPr lang="en-GB" baseline="0" dirty="0" smtClean="0"/>
              <a:t> here for a little bit</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19</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lot of attention is focussed on BI, looking at financial I/O, and yield projections offsetting acquisition costs against projected LTV, for different acquisition strategies.      </a:t>
            </a:r>
          </a:p>
          <a:p>
            <a:r>
              <a:rPr lang="en-GB" sz="1200" kern="1200" dirty="0" smtClean="0">
                <a:solidFill>
                  <a:schemeClr val="tx1"/>
                </a:solidFill>
                <a:latin typeface="+mn-lt"/>
                <a:ea typeface="+mn-ea"/>
                <a:cs typeface="+mn-cs"/>
              </a:rPr>
              <a:t>There’s also a set of standard measurements looking at how people traverse defined paths within the application,  and how people who joined at particular times are behaving. </a:t>
            </a:r>
          </a:p>
          <a:p>
            <a:r>
              <a:rPr lang="en-GB" sz="1200" kern="1200" dirty="0" smtClean="0">
                <a:solidFill>
                  <a:schemeClr val="tx1"/>
                </a:solidFill>
                <a:latin typeface="+mn-lt"/>
                <a:ea typeface="+mn-ea"/>
                <a:cs typeface="+mn-cs"/>
              </a:rPr>
              <a:t>Everyone does both</a:t>
            </a:r>
            <a:r>
              <a:rPr lang="en-GB" sz="1200" kern="1200" baseline="0" dirty="0" smtClean="0">
                <a:solidFill>
                  <a:schemeClr val="tx1"/>
                </a:solidFill>
                <a:latin typeface="+mn-lt"/>
                <a:ea typeface="+mn-ea"/>
                <a:cs typeface="+mn-cs"/>
              </a:rPr>
              <a:t> of these to some extent – some people take it further than others.</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20</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Here’s a bit of context.  Computer games market have seen this huge upheaval recently,  in access, delivery, and pricing.    And the revolution is this (change slide)</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DAU/MAU is popular as a measure of engagement and  retention – as it’s freely available - but it is flawed.   Engagement is something that everyone wants, but which is the better pattern?   The answer is:  it depends.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21</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And this is really where analytics comes in.   Not only: what is the best measure of engagement, but how does engagement, whatever it is, relate to other KPI’s of interest.   There’s a lot of folklore and rules of thumb passed around.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22</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These relationships are interesting.  Often, players who are recruited by friends are more valuable.   Similarly, some players are  valuable because they recruit.</a:t>
            </a:r>
            <a:endParaRPr lang="en-GB" sz="1200" kern="1200" dirty="0" smtClean="0">
              <a:solidFill>
                <a:schemeClr val="tx1"/>
              </a:solidFill>
              <a:latin typeface="+mn-lt"/>
              <a:ea typeface="+mn-ea"/>
              <a:cs typeface="+mn-cs"/>
            </a:endParaRPr>
          </a:p>
          <a:p>
            <a:pPr>
              <a:spcBef>
                <a:spcPct val="0"/>
              </a:spcBef>
            </a:pPr>
            <a:endParaRPr lang="en-GB" dirty="0" smtClean="0"/>
          </a:p>
          <a:p>
            <a:pPr>
              <a:spcBef>
                <a:spcPct val="0"/>
              </a:spcBef>
            </a:pPr>
            <a:r>
              <a:rPr lang="en-GB" dirty="0" smtClean="0"/>
              <a:t>Your</a:t>
            </a:r>
            <a:r>
              <a:rPr lang="en-GB" baseline="0" dirty="0" smtClean="0"/>
              <a:t> mileage may differ.   You don’t know ‘til you look.</a:t>
            </a:r>
            <a:endParaRPr lang="en-GB"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4E4512-7DCC-4407-A66F-E8B00C19096C}" type="slidenum">
              <a:rPr lang="en-GB"/>
              <a:pPr fontAlgn="base">
                <a:spcBef>
                  <a:spcPct val="0"/>
                </a:spcBef>
                <a:spcAft>
                  <a:spcPct val="0"/>
                </a:spcAft>
              </a:pPr>
              <a:t>23</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reason people do analytics on game data is to try to pull focus, and discover the relationships between these elements. </a:t>
            </a:r>
            <a:endParaRPr lang="en-GB" sz="1200" kern="1200" dirty="0">
              <a:solidFill>
                <a:schemeClr val="tx1"/>
              </a:solidFill>
              <a:latin typeface="+mn-lt"/>
              <a:ea typeface="+mn-ea"/>
              <a:cs typeface="+mn-cs"/>
            </a:endParaRP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0E32A5-9A78-4E80-AE10-53F2EA2C89EC}" type="slidenum">
              <a:rPr lang="en-GB"/>
              <a:pPr fontAlgn="base">
                <a:spcBef>
                  <a:spcPct val="0"/>
                </a:spcBef>
                <a:spcAft>
                  <a:spcPct val="0"/>
                </a:spcAft>
              </a:pPr>
              <a:t>24</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One thing that’s “interesting” – in scare quotes - is context.   Ask me offline!</a:t>
            </a:r>
            <a:endParaRPr lang="en-GB" sz="1200" kern="1200" dirty="0" smtClean="0">
              <a:solidFill>
                <a:schemeClr val="tx1"/>
              </a:solidFill>
              <a:latin typeface="+mn-lt"/>
              <a:ea typeface="+mn-ea"/>
              <a:cs typeface="+mn-cs"/>
            </a:endParaRPr>
          </a:p>
          <a:p>
            <a:pPr>
              <a:spcBef>
                <a:spcPct val="0"/>
              </a:spcBef>
            </a:pPr>
            <a:endParaRPr lang="en-GB" dirty="0"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F2902B-D439-4D58-9589-35AC5DC46425}" type="slidenum">
              <a:rPr lang="en-GB"/>
              <a:pPr fontAlgn="base">
                <a:spcBef>
                  <a:spcPct val="0"/>
                </a:spcBef>
                <a:spcAft>
                  <a:spcPct val="0"/>
                </a:spcAft>
              </a:pPr>
              <a:t>25</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Here’s the simplest picture I’ve come up with about tools.    There’s really 3 bits of the market that typically don’t connect up very well.   </a:t>
            </a:r>
          </a:p>
          <a:p>
            <a:pPr>
              <a:spcBef>
                <a:spcPct val="0"/>
              </a:spcBef>
            </a:pPr>
            <a:endParaRPr lang="en-GB" dirty="0" smtClean="0"/>
          </a:p>
          <a:p>
            <a:pPr>
              <a:spcBef>
                <a:spcPct val="0"/>
              </a:spcBef>
            </a:pPr>
            <a:r>
              <a:rPr lang="en-GB" dirty="0" smtClean="0"/>
              <a:t>You’ve got specialist cloudbased services for app tracking, which might have a platform focus, and might have some game-specific vocab built in.    </a:t>
            </a:r>
          </a:p>
          <a:p>
            <a:pPr>
              <a:spcBef>
                <a:spcPct val="0"/>
              </a:spcBef>
            </a:pPr>
            <a:endParaRPr lang="en-GB" dirty="0" smtClean="0"/>
          </a:p>
          <a:p>
            <a:pPr>
              <a:spcBef>
                <a:spcPct val="0"/>
              </a:spcBef>
            </a:pPr>
            <a:r>
              <a:rPr lang="en-GB" dirty="0" smtClean="0"/>
              <a:t>You’ve got a variety of BI front ends.   </a:t>
            </a:r>
          </a:p>
          <a:p>
            <a:pPr>
              <a:spcBef>
                <a:spcPct val="0"/>
              </a:spcBef>
            </a:pPr>
            <a:endParaRPr lang="en-GB" dirty="0" smtClean="0"/>
          </a:p>
          <a:p>
            <a:pPr>
              <a:spcBef>
                <a:spcPct val="0"/>
              </a:spcBef>
            </a:pPr>
            <a:r>
              <a:rPr lang="en-GB" dirty="0" smtClean="0"/>
              <a:t>You’ve got some hard core stats tools –  ranging</a:t>
            </a:r>
            <a:r>
              <a:rPr lang="en-GB" baseline="0" dirty="0" smtClean="0"/>
              <a:t> </a:t>
            </a:r>
            <a:r>
              <a:rPr lang="en-GB" dirty="0" smtClean="0"/>
              <a:t>from traditional stats packages like SPSS and SAS, </a:t>
            </a:r>
            <a:r>
              <a:rPr lang="en-GB" dirty="0" err="1" smtClean="0"/>
              <a:t>withe</a:t>
            </a:r>
            <a:r>
              <a:rPr lang="en-GB" baseline="0" dirty="0" smtClean="0"/>
              <a:t> some machine learning </a:t>
            </a:r>
            <a:r>
              <a:rPr lang="en-GB" baseline="0" dirty="0" err="1" smtClean="0"/>
              <a:t>boltons</a:t>
            </a:r>
            <a:r>
              <a:rPr lang="en-GB" baseline="0" dirty="0" smtClean="0"/>
              <a:t> - </a:t>
            </a:r>
            <a:r>
              <a:rPr lang="en-GB" dirty="0" smtClean="0"/>
              <a:t>to specialised machine learning algorithm implementations.  These assume you’ve got your data all lined up – somewhere - and standing in an orderly array ready to be consumed.   Which it might not be, so you will need to do some work to spoon feed it properly. </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39A814-182D-428A-9B99-2F234E0DED43}" type="slidenum">
              <a:rPr lang="en-GB"/>
              <a:pPr fontAlgn="base">
                <a:spcBef>
                  <a:spcPct val="0"/>
                </a:spcBef>
                <a:spcAft>
                  <a:spcPct val="0"/>
                </a:spcAft>
              </a:pPr>
              <a:t>27</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Selling</a:t>
            </a:r>
            <a:r>
              <a:rPr lang="en-GB" sz="1200" kern="1200" baseline="0" dirty="0" smtClean="0">
                <a:solidFill>
                  <a:schemeClr val="tx1"/>
                </a:solidFill>
                <a:latin typeface="+mn-lt"/>
                <a:ea typeface="+mn-ea"/>
                <a:cs typeface="+mn-cs"/>
              </a:rPr>
              <a:t> shovels for the gold rush.   </a:t>
            </a:r>
            <a:r>
              <a:rPr lang="en-GB" sz="1200" kern="1200" dirty="0" smtClean="0">
                <a:solidFill>
                  <a:schemeClr val="tx1"/>
                </a:solidFill>
                <a:latin typeface="+mn-lt"/>
                <a:ea typeface="+mn-ea"/>
                <a:cs typeface="+mn-cs"/>
              </a:rPr>
              <a:t>There are </a:t>
            </a:r>
            <a:r>
              <a:rPr lang="en-GB" sz="1200" kern="1200" dirty="0" err="1" smtClean="0">
                <a:solidFill>
                  <a:schemeClr val="tx1"/>
                </a:solidFill>
                <a:latin typeface="+mn-lt"/>
                <a:ea typeface="+mn-ea"/>
                <a:cs typeface="+mn-cs"/>
              </a:rPr>
              <a:t>shedloads</a:t>
            </a:r>
            <a:r>
              <a:rPr lang="en-GB" sz="1200" kern="1200" dirty="0" smtClean="0">
                <a:solidFill>
                  <a:schemeClr val="tx1"/>
                </a:solidFill>
                <a:latin typeface="+mn-lt"/>
                <a:ea typeface="+mn-ea"/>
                <a:cs typeface="+mn-cs"/>
              </a:rPr>
              <a:t> of new market entrants.  Also there’s a European presence in all market segments.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28</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We’ve seen big ticket app tracking services like </a:t>
            </a:r>
            <a:r>
              <a:rPr lang="en-GB" sz="1200" kern="1200" dirty="0" err="1" smtClean="0">
                <a:solidFill>
                  <a:schemeClr val="tx1"/>
                </a:solidFill>
                <a:latin typeface="+mn-lt"/>
                <a:ea typeface="+mn-ea"/>
                <a:cs typeface="+mn-cs"/>
              </a:rPr>
              <a:t>Kontagent</a:t>
            </a:r>
            <a:r>
              <a:rPr lang="en-GB" sz="1200" kern="1200" dirty="0" smtClean="0">
                <a:solidFill>
                  <a:schemeClr val="tx1"/>
                </a:solidFill>
                <a:latin typeface="+mn-lt"/>
                <a:ea typeface="+mn-ea"/>
                <a:cs typeface="+mn-cs"/>
              </a:rPr>
              <a:t> going towards data mining, and professional services.   The horizontal BI front end players are moving towards more model-based assessment of results – not just what but so what.    On the data science side, what’s interesting from a games </a:t>
            </a:r>
            <a:r>
              <a:rPr lang="en-GB" sz="1200" kern="1200" dirty="0" err="1" smtClean="0">
                <a:solidFill>
                  <a:schemeClr val="tx1"/>
                </a:solidFill>
                <a:latin typeface="+mn-lt"/>
                <a:ea typeface="+mn-ea"/>
                <a:cs typeface="+mn-cs"/>
              </a:rPr>
              <a:t>pov</a:t>
            </a:r>
            <a:r>
              <a:rPr lang="en-GB" sz="1200" kern="1200" dirty="0" smtClean="0">
                <a:solidFill>
                  <a:schemeClr val="tx1"/>
                </a:solidFill>
                <a:latin typeface="+mn-lt"/>
                <a:ea typeface="+mn-ea"/>
                <a:cs typeface="+mn-cs"/>
              </a:rPr>
              <a:t> is that there are a number of game-specific service wrappers.</a:t>
            </a:r>
            <a:endParaRPr lang="en-GB" sz="1200" kern="1200" dirty="0">
              <a:solidFill>
                <a:schemeClr val="tx1"/>
              </a:solidFill>
              <a:latin typeface="+mn-lt"/>
              <a:ea typeface="+mn-ea"/>
              <a:cs typeface="+mn-cs"/>
            </a:endParaRP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39A814-182D-428A-9B99-2F234E0DED43}" type="slidenum">
              <a:rPr lang="en-GB"/>
              <a:pPr fontAlgn="base">
                <a:spcBef>
                  <a:spcPct val="0"/>
                </a:spcBef>
                <a:spcAft>
                  <a:spcPct val="0"/>
                </a:spcAft>
              </a:pPr>
              <a:t>29</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Productised services focus is very strongly on predicting behaviours with direct immediate revenue impact.  Here’s an example from Sonamine.</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30</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next step isn’t always obvious.   It’s potentially</a:t>
            </a:r>
            <a:r>
              <a:rPr lang="en-GB" sz="1200" kern="1200" baseline="0" dirty="0" smtClean="0">
                <a:solidFill>
                  <a:schemeClr val="tx1"/>
                </a:solidFill>
                <a:latin typeface="+mn-lt"/>
                <a:ea typeface="+mn-ea"/>
                <a:cs typeface="+mn-cs"/>
              </a:rPr>
              <a:t> useful to know when customers enter a certain state but knowing that doesn’t necessarily </a:t>
            </a:r>
            <a:r>
              <a:rPr lang="en-GB" sz="1200" kern="1200" baseline="0" dirty="0" err="1" smtClean="0">
                <a:solidFill>
                  <a:schemeClr val="tx1"/>
                </a:solidFill>
                <a:latin typeface="+mn-lt"/>
                <a:ea typeface="+mn-ea"/>
                <a:cs typeface="+mn-cs"/>
              </a:rPr>
              <a:t>tellyou</a:t>
            </a:r>
            <a:r>
              <a:rPr lang="en-GB" sz="1200" kern="1200" baseline="0" dirty="0" smtClean="0">
                <a:solidFill>
                  <a:schemeClr val="tx1"/>
                </a:solidFill>
                <a:latin typeface="+mn-lt"/>
                <a:ea typeface="+mn-ea"/>
                <a:cs typeface="+mn-cs"/>
              </a:rPr>
              <a:t> what to do about it.  Let’s say people slow down if they are losing interest.  Will whipping them to make them faster sort it out?  Probably not.</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31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physical packaged thing - is pretty much disappearing as the unit of retail distribution.</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added value from</a:t>
            </a:r>
            <a:r>
              <a:rPr lang="en-GB" sz="1200" kern="1200" dirty="0" smtClean="0">
                <a:solidFill>
                  <a:schemeClr val="tx1"/>
                </a:solidFill>
                <a:latin typeface="+mn-lt"/>
                <a:ea typeface="+mn-ea"/>
                <a:cs typeface="+mn-cs"/>
              </a:rPr>
              <a:t> clustering, as opposed to classification,  is that (if</a:t>
            </a:r>
            <a:r>
              <a:rPr lang="en-GB" sz="1200" kern="1200" baseline="0" dirty="0" smtClean="0">
                <a:solidFill>
                  <a:schemeClr val="tx1"/>
                </a:solidFill>
                <a:latin typeface="+mn-lt"/>
                <a:ea typeface="+mn-ea"/>
                <a:cs typeface="+mn-cs"/>
              </a:rPr>
              <a:t> you’re lucky) it can be </a:t>
            </a:r>
            <a:r>
              <a:rPr lang="en-GB" sz="1200" kern="1200" dirty="0" smtClean="0">
                <a:solidFill>
                  <a:schemeClr val="tx1"/>
                </a:solidFill>
                <a:latin typeface="+mn-lt"/>
                <a:ea typeface="+mn-ea"/>
                <a:cs typeface="+mn-cs"/>
              </a:rPr>
              <a:t>highly interpretable.  The inference to action is a value-add from the analyst,</a:t>
            </a:r>
            <a:r>
              <a:rPr lang="en-GB" sz="1200" kern="1200" baseline="0" dirty="0" smtClean="0">
                <a:solidFill>
                  <a:schemeClr val="tx1"/>
                </a:solidFill>
                <a:latin typeface="+mn-lt"/>
                <a:ea typeface="+mn-ea"/>
                <a:cs typeface="+mn-cs"/>
              </a:rPr>
              <a:t> but the nature of the cluster can suggest what actions might be appropriate.</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32</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most advanced packaging I’ve seen is the Playnomics services API which offers a dashboard that enables you define individualised targeted messaging to players, based on their analytically derived classification.  This mapping is delivered dynamically.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What these services have in common,</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i</a:t>
            </a:r>
            <a:r>
              <a:rPr lang="en-GB" sz="1200" kern="1200" dirty="0" err="1" smtClean="0">
                <a:solidFill>
                  <a:schemeClr val="tx1"/>
                </a:solidFill>
                <a:latin typeface="+mn-lt"/>
                <a:ea typeface="+mn-ea"/>
                <a:cs typeface="+mn-cs"/>
              </a:rPr>
              <a:t>Sonamine</a:t>
            </a:r>
            <a:r>
              <a:rPr lang="en-GB" sz="1200" kern="1200" dirty="0" smtClean="0">
                <a:solidFill>
                  <a:schemeClr val="tx1"/>
                </a:solidFill>
                <a:latin typeface="+mn-lt"/>
                <a:ea typeface="+mn-ea"/>
                <a:cs typeface="+mn-cs"/>
              </a:rPr>
              <a:t>, Game analytics, and Playnomics, is that they use an analytically derived classification to trigger  individually relevant messaging-based interventions.  These are at the level of the meta-game, rather than the game itself.   A deeper integration isn’t an out of box experience.</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33</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There are a lot of open source tools available for those willing to invest time and develop expertise.   But the data volumes are an issue.   You quickly get interested in sampling, efficiency, and parallelisation.</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34</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87F68-EF51-4882-8736-2AA41ACFBF29}" type="slidenum">
              <a:rPr lang="en-GB"/>
              <a:pPr/>
              <a:t>36</a:t>
            </a:fld>
            <a:endParaRPr lang="en-GB"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GB" dirty="0" smtClean="0"/>
          </a:p>
          <a:p>
            <a:r>
              <a:rPr lang="en-GB" dirty="0" smtClean="0"/>
              <a:t>Interesting, eh?  Bet you can’t wait to find</a:t>
            </a:r>
            <a:r>
              <a:rPr lang="en-GB" baseline="0" dirty="0" smtClean="0"/>
              <a:t> out which one is better.</a:t>
            </a:r>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87F68-EF51-4882-8736-2AA41ACFBF29}" type="slidenum">
              <a:rPr lang="en-GB"/>
              <a:pPr/>
              <a:t>37</a:t>
            </a:fld>
            <a:endParaRPr lang="en-GB"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GB" dirty="0" smtClean="0"/>
          </a:p>
          <a:p>
            <a:r>
              <a:rPr lang="en-GB" sz="1200" kern="1200" dirty="0" smtClean="0">
                <a:solidFill>
                  <a:schemeClr val="tx1"/>
                </a:solidFill>
                <a:latin typeface="+mn-lt"/>
                <a:ea typeface="+mn-ea"/>
                <a:cs typeface="+mn-cs"/>
              </a:rPr>
              <a:t>Google split test 41 shades of blue.   How interesting is that?   Might be better if it was grey.   </a:t>
            </a:r>
          </a:p>
          <a:p>
            <a:r>
              <a:rPr lang="en-GB" sz="1200" kern="1200" dirty="0" smtClean="0">
                <a:solidFill>
                  <a:schemeClr val="tx1"/>
                </a:solidFill>
                <a:latin typeface="+mn-lt"/>
                <a:ea typeface="+mn-ea"/>
                <a:cs typeface="+mn-cs"/>
              </a:rPr>
              <a:t>There’s a famous rant from an ex-Googler about it.</a:t>
            </a:r>
          </a:p>
          <a:p>
            <a:r>
              <a:rPr lang="en-GB" sz="1200" kern="1200" dirty="0" smtClean="0">
                <a:solidFill>
                  <a:schemeClr val="tx1"/>
                </a:solidFill>
                <a:latin typeface="+mn-lt"/>
                <a:ea typeface="+mn-ea"/>
                <a:cs typeface="+mn-cs"/>
              </a:rPr>
              <a:t>In fact Google’s approach to experimenting at scale is more  interesting than this suggests – in a geeky kind of way.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But there’s a perception in the industry that tests make for boring designs.  All cars look like bullets in a </a:t>
            </a:r>
            <a:r>
              <a:rPr lang="en-GB" sz="1200" kern="1200" dirty="0" err="1" smtClean="0">
                <a:solidFill>
                  <a:schemeClr val="tx1"/>
                </a:solidFill>
                <a:latin typeface="+mn-lt"/>
                <a:ea typeface="+mn-ea"/>
                <a:cs typeface="+mn-cs"/>
              </a:rPr>
              <a:t>windtunnel</a:t>
            </a:r>
            <a:r>
              <a:rPr lang="en-GB" sz="1200" kern="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38</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And all farm games converge to look like the </a:t>
            </a:r>
            <a:r>
              <a:rPr lang="en-GB" sz="1200" kern="1200" dirty="0" err="1" smtClean="0">
                <a:solidFill>
                  <a:schemeClr val="tx1"/>
                </a:solidFill>
                <a:latin typeface="+mn-lt"/>
                <a:ea typeface="+mn-ea"/>
                <a:cs typeface="+mn-cs"/>
              </a:rPr>
              <a:t>ur</a:t>
            </a:r>
            <a:r>
              <a:rPr lang="en-GB" sz="1200" kern="1200" dirty="0" smtClean="0">
                <a:solidFill>
                  <a:schemeClr val="tx1"/>
                </a:solidFill>
                <a:latin typeface="+mn-lt"/>
                <a:ea typeface="+mn-ea"/>
                <a:cs typeface="+mn-cs"/>
              </a:rPr>
              <a:t>-farm game.   Personally I think this more about fast-following than about metrics.  But it’s how people think about it.</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39</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Bafflement’s another problem.  There are different types of bafflement.</a:t>
            </a:r>
            <a:endParaRPr lang="en-GB" sz="1200" kern="1200" dirty="0">
              <a:solidFill>
                <a:schemeClr val="tx1"/>
              </a:solidFill>
              <a:latin typeface="+mn-lt"/>
              <a:ea typeface="+mn-ea"/>
              <a:cs typeface="+mn-cs"/>
            </a:endParaRPr>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C794A-79C9-4799-9C93-7FBF0A2A71A1}" type="slidenum">
              <a:rPr lang="en-GB"/>
              <a:pPr fontAlgn="base">
                <a:spcBef>
                  <a:spcPct val="0"/>
                </a:spcBef>
                <a:spcAft>
                  <a:spcPct val="0"/>
                </a:spcAft>
              </a:pPr>
              <a:t>40</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There’s expert bafflement.   Let’s take Valve - a very successful developer and publisher.  They’re full of smart people.  They do experiments.  They hired an economist and a psychologist.   And they are still baffled.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41</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Then there’s other kinds of bafflement.   This way of designing, using heavy feedback,  is a new competence.  And all the skill sets involved in using to </a:t>
            </a:r>
            <a:r>
              <a:rPr lang="en-GB" sz="1200" kern="1200" dirty="0" err="1" smtClean="0">
                <a:solidFill>
                  <a:schemeClr val="tx1"/>
                </a:solidFill>
                <a:latin typeface="+mn-lt"/>
                <a:ea typeface="+mn-ea"/>
                <a:cs typeface="+mn-cs"/>
              </a:rPr>
              <a:t>to</a:t>
            </a:r>
            <a:r>
              <a:rPr lang="en-GB" sz="1200" kern="1200" dirty="0" smtClean="0">
                <a:solidFill>
                  <a:schemeClr val="tx1"/>
                </a:solidFill>
                <a:latin typeface="+mn-lt"/>
                <a:ea typeface="+mn-ea"/>
                <a:cs typeface="+mn-cs"/>
              </a:rPr>
              <a:t> best advantage don’t necessarily come in the same package. </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42</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Instead, people are accessing  computer games online, through browsers and </a:t>
            </a:r>
            <a:r>
              <a:rPr lang="en-GB" sz="1200" kern="1200" dirty="0" err="1" smtClean="0">
                <a:solidFill>
                  <a:schemeClr val="tx1"/>
                </a:solidFill>
                <a:latin typeface="+mn-lt"/>
                <a:ea typeface="+mn-ea"/>
                <a:cs typeface="+mn-cs"/>
              </a:rPr>
              <a:t>smartphones</a:t>
            </a:r>
            <a:r>
              <a:rPr lang="en-GB" sz="1200" kern="1200" dirty="0" smtClean="0">
                <a:solidFill>
                  <a:schemeClr val="tx1"/>
                </a:solidFill>
                <a:latin typeface="+mn-lt"/>
                <a:ea typeface="+mn-ea"/>
                <a:cs typeface="+mn-cs"/>
              </a:rPr>
              <a:t>, and via social networks, particularly Facebook.    And, overwhelmingly, they aren’t paying for access.  Games publishers make money  by selling in-game privileges.   Along with this has come a shift in the type of game that are  played, and the demographic of the gamer.   The game characters don’t all look like Conan the Barbarian any more.  I am not saying the new wave of games is better – but it’s different.</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usual organisational fix here is to make the product manager responsible for loving numbers.    Product manager aren’t usually data miners, or data scientists.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43</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But</a:t>
            </a:r>
            <a:r>
              <a:rPr lang="en-GB" sz="1200" kern="1200" baseline="0" dirty="0" smtClean="0">
                <a:solidFill>
                  <a:schemeClr val="tx1"/>
                </a:solidFill>
                <a:latin typeface="+mn-lt"/>
                <a:ea typeface="+mn-ea"/>
                <a:cs typeface="+mn-cs"/>
              </a:rPr>
              <a:t> not every games company is well placed for using specialist expertise.  </a:t>
            </a:r>
            <a:r>
              <a:rPr lang="en-GB" sz="1200" kern="1200" dirty="0" smtClean="0">
                <a:solidFill>
                  <a:schemeClr val="tx1"/>
                </a:solidFill>
                <a:latin typeface="+mn-lt"/>
                <a:ea typeface="+mn-ea"/>
                <a:cs typeface="+mn-cs"/>
              </a:rPr>
              <a:t>More than half the games companies  in UK have less than 20 people.   And</a:t>
            </a:r>
            <a:r>
              <a:rPr lang="en-GB" sz="1200" kern="1200" baseline="0" dirty="0" smtClean="0">
                <a:solidFill>
                  <a:schemeClr val="tx1"/>
                </a:solidFill>
                <a:latin typeface="+mn-lt"/>
                <a:ea typeface="+mn-ea"/>
                <a:cs typeface="+mn-cs"/>
              </a:rPr>
              <a:t> most </a:t>
            </a:r>
            <a:r>
              <a:rPr lang="en-GB" sz="1200" kern="1200" dirty="0" smtClean="0">
                <a:solidFill>
                  <a:schemeClr val="tx1"/>
                </a:solidFill>
                <a:latin typeface="+mn-lt"/>
                <a:ea typeface="+mn-ea"/>
                <a:cs typeface="+mn-cs"/>
              </a:rPr>
              <a:t>people who work in a game company</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work in a company with less than 50 people in it.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44</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approach I’ve been developing for this type of work   – and practicing on my clients - I call being discovery-driven.  I’ve found that it helps with engagement and mind-set,</a:t>
            </a:r>
            <a:r>
              <a:rPr lang="en-GB" sz="1200" kern="1200" baseline="0" dirty="0" smtClean="0">
                <a:solidFill>
                  <a:schemeClr val="tx1"/>
                </a:solidFill>
                <a:latin typeface="+mn-lt"/>
                <a:ea typeface="+mn-ea"/>
                <a:cs typeface="+mn-cs"/>
              </a:rPr>
              <a:t> for designers.   </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45</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There is an embarrassment of theories about people that you can plunder in service of ideas for design variation and investigation.</a:t>
            </a:r>
          </a:p>
          <a:p>
            <a:r>
              <a:rPr lang="en-GB" dirty="0" smtClean="0"/>
              <a:t>Psychologists</a:t>
            </a:r>
            <a:r>
              <a:rPr lang="en-GB" baseline="0" dirty="0" smtClean="0"/>
              <a:t> are way worse than economists.</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47</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And there are lots of game-specific ideas, too.  It’s interesting to think about how these typologies</a:t>
            </a:r>
            <a:r>
              <a:rPr lang="en-GB" sz="1200" kern="1200" baseline="0" dirty="0" smtClean="0">
                <a:solidFill>
                  <a:schemeClr val="tx1"/>
                </a:solidFill>
                <a:latin typeface="+mn-lt"/>
                <a:ea typeface="+mn-ea"/>
                <a:cs typeface="+mn-cs"/>
              </a:rPr>
              <a:t> relate to analytically derived ones.   A story for another day....</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48</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What you want is to ask questions that are bigger than themselves.   Ones whose answers help forge an inference path to other questions with wider scope.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means theoretically motivated feature abstraction, as well as feature extraction.</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49</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Anytime there’s a market disruption there’s an opportunity.    The Facebook games market leader, Zynga,  went from nowhere to $1bn in annualised revenue.   And</a:t>
            </a:r>
            <a:r>
              <a:rPr lang="en-GB" sz="1200" kern="1200" baseline="0" dirty="0" smtClean="0">
                <a:solidFill>
                  <a:schemeClr val="tx1"/>
                </a:solidFill>
                <a:latin typeface="+mn-lt"/>
                <a:ea typeface="+mn-ea"/>
                <a:cs typeface="+mn-cs"/>
              </a:rPr>
              <a:t> that got </a:t>
            </a:r>
            <a:r>
              <a:rPr lang="en-GB" sz="1200" kern="1200" dirty="0" smtClean="0">
                <a:solidFill>
                  <a:schemeClr val="tx1"/>
                </a:solidFill>
                <a:latin typeface="+mn-lt"/>
                <a:ea typeface="+mn-ea"/>
                <a:cs typeface="+mn-cs"/>
              </a:rPr>
              <a:t>investor’s attention.</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Including IPO proceeds,</a:t>
            </a:r>
            <a:r>
              <a:rPr lang="en-GB" baseline="0" dirty="0" smtClean="0"/>
              <a:t> almost $4bn rushed into the sector last year.</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 bit of the pixie dust has worn  off, as you can see.    Part of this is irrational exuberance letting off steam, but part of it is due to a market shift.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There’s a bunch of a shin-kicking exercise going on under the desk between social and mobile.   You might say on Facebook that the relationship status is:  it’s complicated.    Like Zuckerberg says, momentum has shifted to native mobile devices.</a:t>
            </a:r>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No, and Facebook hasn’t disappeared either.   250 m people a month play games via the FB platform.   </a:t>
            </a:r>
          </a:p>
          <a:p>
            <a:endParaRPr lang="en-GB" dirty="0"/>
          </a:p>
        </p:txBody>
      </p:sp>
      <p:sp>
        <p:nvSpPr>
          <p:cNvPr id="4" name="Slide Number Placeholder 3"/>
          <p:cNvSpPr>
            <a:spLocks noGrp="1"/>
          </p:cNvSpPr>
          <p:nvPr>
            <p:ph type="sldNum" sz="quarter" idx="10"/>
          </p:nvPr>
        </p:nvSpPr>
        <p:spPr/>
        <p:txBody>
          <a:bodyPr/>
          <a:lstStyle/>
          <a:p>
            <a:fld id="{C936BC35-000D-4739-BE68-3A33F315B884}"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solidFill>
                <a:schemeClr val="tx1"/>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1638206-DF90-4F50-9B9A-52859F77F0D2}" type="datetime1">
              <a:rPr lang="en-GB" smtClean="0"/>
              <a:pPr/>
              <a:t>10/16/12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a:t>
            </a:fld>
            <a:endParaRPr lang="en-GB"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extBox 11"/>
          <p:cNvSpPr txBox="1"/>
          <p:nvPr userDrawn="1"/>
        </p:nvSpPr>
        <p:spPr>
          <a:xfrm rot="16200000">
            <a:off x="8292896" y="669176"/>
            <a:ext cx="1261884" cy="369332"/>
          </a:xfrm>
          <a:prstGeom prst="rect">
            <a:avLst/>
          </a:prstGeom>
          <a:noFill/>
        </p:spPr>
        <p:txBody>
          <a:bodyPr wrap="none" rtlCol="0">
            <a:spAutoFit/>
          </a:bodyPr>
          <a:lstStyle/>
          <a:p>
            <a:r>
              <a:rPr lang="en-GB" dirty="0" smtClean="0">
                <a:solidFill>
                  <a:schemeClr val="tx1"/>
                </a:solidFill>
              </a:rPr>
              <a:t>@HAStark</a:t>
            </a:r>
            <a:endParaRPr lang="en-GB"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220854-013D-4886-8D15-A15C188B7F3F}" type="datetime1">
              <a:rPr lang="en-GB" smtClean="0"/>
              <a:pPr/>
              <a:t>10/16/12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C881CC-8ADC-4B49-ADEF-8784488D5F4B}" type="datetime1">
              <a:rPr lang="en-GB" smtClean="0"/>
              <a:pPr/>
              <a:t>10/16/12</a:t>
            </a:fld>
            <a:endParaRPr lang="en-GB" dirty="0"/>
          </a:p>
        </p:txBody>
      </p:sp>
      <p:sp>
        <p:nvSpPr>
          <p:cNvPr id="5" name="Footer Placeholder 4"/>
          <p:cNvSpPr>
            <a:spLocks noGrp="1"/>
          </p:cNvSpPr>
          <p:nvPr>
            <p:ph type="ftr" sz="quarter" idx="11"/>
          </p:nvPr>
        </p:nvSpPr>
        <p:spPr>
          <a:xfrm>
            <a:off x="2640597" y="6377459"/>
            <a:ext cx="3836404" cy="365125"/>
          </a:xfrm>
        </p:spPr>
        <p:txBody>
          <a:bodyPr/>
          <a:lstStyle/>
          <a:p>
            <a:endParaRPr lang="en-GB"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1E022-C554-4818-A55C-85536B6839F3}" type="datetime1">
              <a:rPr lang="en-GB" smtClean="0"/>
              <a:pPr/>
              <a:t>10/16/12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BFE311-F52A-4029-BB73-E12C3D99E019}" type="datetime1">
              <a:rPr lang="en-GB" smtClean="0"/>
              <a:pPr/>
              <a:t>10/16/12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a:t>
            </a:fld>
            <a:endParaRPr lang="en-GB" dirty="0"/>
          </a:p>
        </p:txBody>
      </p:sp>
      <p:sp>
        <p:nvSpPr>
          <p:cNvPr id="10" name="TextBox 9"/>
          <p:cNvSpPr txBox="1"/>
          <p:nvPr userDrawn="1"/>
        </p:nvSpPr>
        <p:spPr>
          <a:xfrm rot="16200000">
            <a:off x="8292896" y="669176"/>
            <a:ext cx="1261884" cy="369332"/>
          </a:xfrm>
          <a:prstGeom prst="rect">
            <a:avLst/>
          </a:prstGeom>
          <a:noFill/>
        </p:spPr>
        <p:txBody>
          <a:bodyPr wrap="none" rtlCol="0">
            <a:spAutoFit/>
          </a:bodyPr>
          <a:lstStyle/>
          <a:p>
            <a:r>
              <a:rPr lang="en-GB" dirty="0" smtClean="0">
                <a:solidFill>
                  <a:schemeClr val="tx1"/>
                </a:solidFill>
              </a:rPr>
              <a:t>@HAStark</a:t>
            </a:r>
            <a:endParaRPr lang="en-GB"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DC9A9A-4F76-4B75-BDA3-D8DA034FD9F3}" type="datetime1">
              <a:rPr lang="en-GB" smtClean="0"/>
              <a:pPr/>
              <a:t>10/16/12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4F9CC8B-6A0E-452E-BC83-7116485D58D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BF9592-3C59-4ED9-97CC-4E50B4F2F23E}" type="datetime1">
              <a:rPr lang="en-GB" smtClean="0"/>
              <a:pPr/>
              <a:t>10/16/12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4F9CC8B-6A0E-452E-BC83-7116485D58D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456F97-A8FA-45F4-AFCF-080532F50C8D}" type="datetime1">
              <a:rPr lang="en-GB" smtClean="0"/>
              <a:pPr/>
              <a:t>10/16/12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4F9CC8B-6A0E-452E-BC83-7116485D58D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90D58-85E8-4517-9C9B-AF6DFFC5DEA3}" type="datetime1">
              <a:rPr lang="en-GB" smtClean="0"/>
              <a:pPr/>
              <a:t>10/16/12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4F9CC8B-6A0E-452E-BC83-7116485D58D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dirty="0" smtClean="0"/>
              <a:t>Click to edit Master text styles</a:t>
            </a:r>
          </a:p>
        </p:txBody>
      </p:sp>
      <p:sp>
        <p:nvSpPr>
          <p:cNvPr id="5" name="Date Placeholder 4"/>
          <p:cNvSpPr>
            <a:spLocks noGrp="1"/>
          </p:cNvSpPr>
          <p:nvPr>
            <p:ph type="dt" sz="half" idx="10"/>
          </p:nvPr>
        </p:nvSpPr>
        <p:spPr/>
        <p:txBody>
          <a:bodyPr/>
          <a:lstStyle/>
          <a:p>
            <a:fld id="{3349B9CD-15EB-48DC-B87F-20E2D6A03C16}" type="datetime1">
              <a:rPr lang="en-GB" smtClean="0"/>
              <a:pPr/>
              <a:t>10/16/12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4F9CC8B-6A0E-452E-BC83-7116485D58DE}" type="slidenum">
              <a:rPr lang="en-GB" smtClean="0"/>
              <a:pPr/>
              <a:t>‹#›</a:t>
            </a:fld>
            <a:endParaRPr lang="en-GB"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normAutofit/>
            <a:sp3d prstMaterial="matte"/>
          </a:bodyPr>
          <a:lstStyle>
            <a:lvl1pPr algn="l">
              <a:defRPr sz="2000" b="1"/>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dirty="0"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7EC279A-4F5B-4342-A802-E1E2276ABD79}" type="datetime1">
              <a:rPr lang="en-GB" smtClean="0"/>
              <a:pPr/>
              <a:t>10/16/12</a:t>
            </a:fld>
            <a:endParaRPr lang="en-GB"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dirty="0"/>
          </a:p>
        </p:txBody>
      </p:sp>
      <p:sp>
        <p:nvSpPr>
          <p:cNvPr id="7" name="Slide Number Placeholder 6"/>
          <p:cNvSpPr>
            <a:spLocks noGrp="1"/>
          </p:cNvSpPr>
          <p:nvPr>
            <p:ph type="sldNum" sz="quarter" idx="12"/>
          </p:nvPr>
        </p:nvSpPr>
        <p:spPr>
          <a:xfrm>
            <a:off x="8339328" y="1170432"/>
            <a:ext cx="733864" cy="201168"/>
          </a:xfrm>
        </p:spPr>
        <p:txBody>
          <a:bodyPr/>
          <a:lstStyle/>
          <a:p>
            <a:fld id="{54F9CC8B-6A0E-452E-BC83-7116485D58DE}"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A3A2D973-2068-4A3D-9655-DE3EC4943F63}" type="datetime1">
              <a:rPr lang="en-GB" smtClean="0"/>
              <a:pPr/>
              <a:t>10/16/12</a:t>
            </a:fld>
            <a:endParaRPr lang="en-GB"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GB"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54F9CC8B-6A0E-452E-BC83-7116485D58DE}" type="slidenum">
              <a:rPr lang="en-GB" smtClean="0"/>
              <a:pPr/>
              <a:t>‹#›</a:t>
            </a:fld>
            <a:endParaRPr lang="en-GB" dirty="0"/>
          </a:p>
        </p:txBody>
      </p:sp>
      <p:sp>
        <p:nvSpPr>
          <p:cNvPr id="11" name="TextBox 10"/>
          <p:cNvSpPr txBox="1"/>
          <p:nvPr userDrawn="1"/>
        </p:nvSpPr>
        <p:spPr>
          <a:xfrm rot="16200000">
            <a:off x="8313003" y="505587"/>
            <a:ext cx="126188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@HAStark</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vimeo.com/1439030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topdesign.com/archive/2009/03/20/goodbye-google.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hyperlink" Target="http://www.creativeskillset.org/uploads/pdf/asset_16891.pdf" TargetMode="External"/><Relationship Id="rId4" Type="http://schemas.openxmlformats.org/officeDocument/2006/relationships/hyperlink" Target="http://www.tiga.org/about-us-and-uk-games/uk-video-games-industry" TargetMode="External"/><Relationship Id="rId5"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behaviormodel.org/index_files/pasted-graphic.jpg" TargetMode="External"/><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www.google.com/finance?cid=481720736332929" TargetMode="External"/><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noAutofit/>
          </a:bodyPr>
          <a:lstStyle/>
          <a:p>
            <a:r>
              <a:rPr lang="en-GB" sz="3200" dirty="0" smtClean="0">
                <a:solidFill>
                  <a:schemeClr val="accent3"/>
                </a:solidFill>
              </a:rPr>
              <a:t>Discovery-driven design </a:t>
            </a:r>
            <a:br>
              <a:rPr lang="en-GB" sz="3200" dirty="0" smtClean="0">
                <a:solidFill>
                  <a:schemeClr val="accent3"/>
                </a:solidFill>
              </a:rPr>
            </a:br>
            <a:r>
              <a:rPr lang="en-GB" sz="3200" dirty="0" smtClean="0"/>
              <a:t>in social games: </a:t>
            </a:r>
            <a:br>
              <a:rPr lang="en-GB" sz="3200" dirty="0" smtClean="0"/>
            </a:br>
            <a:r>
              <a:rPr lang="en-GB" sz="3200" dirty="0" smtClean="0"/>
              <a:t>techniques, processes, and problems</a:t>
            </a:r>
            <a:r>
              <a:rPr lang="en-GB" sz="3600" dirty="0" smtClean="0"/>
              <a:t/>
            </a:r>
            <a:br>
              <a:rPr lang="en-GB" sz="3600" dirty="0" smtClean="0"/>
            </a:br>
            <a:endParaRPr lang="en-GB" sz="3600" dirty="0"/>
          </a:p>
        </p:txBody>
      </p:sp>
      <p:sp>
        <p:nvSpPr>
          <p:cNvPr id="3" name="Subtitle 2"/>
          <p:cNvSpPr>
            <a:spLocks noGrp="1"/>
          </p:cNvSpPr>
          <p:nvPr>
            <p:ph type="subTitle" idx="1"/>
          </p:nvPr>
        </p:nvSpPr>
        <p:spPr/>
        <p:txBody>
          <a:bodyPr/>
          <a:lstStyle/>
          <a:p>
            <a:r>
              <a:rPr lang="en-GB" dirty="0" smtClean="0"/>
              <a:t>Heather Stark</a:t>
            </a:r>
          </a:p>
          <a:p>
            <a:r>
              <a:rPr lang="en-GB" dirty="0" smtClean="0"/>
              <a:t>Kinran</a:t>
            </a:r>
          </a:p>
          <a:p>
            <a:endParaRPr lang="en-GB" dirty="0"/>
          </a:p>
        </p:txBody>
      </p:sp>
      <p:sp>
        <p:nvSpPr>
          <p:cNvPr id="4" name="Rectangle 3"/>
          <p:cNvSpPr/>
          <p:nvPr/>
        </p:nvSpPr>
        <p:spPr>
          <a:xfrm>
            <a:off x="755576" y="5733256"/>
            <a:ext cx="4572000" cy="923330"/>
          </a:xfrm>
          <a:prstGeom prst="rect">
            <a:avLst/>
          </a:prstGeom>
        </p:spPr>
        <p:txBody>
          <a:bodyPr>
            <a:spAutoFit/>
          </a:bodyPr>
          <a:lstStyle/>
          <a:p>
            <a:r>
              <a:rPr lang="en-GB" dirty="0" smtClean="0"/>
              <a:t>Strata Conference</a:t>
            </a:r>
          </a:p>
          <a:p>
            <a:r>
              <a:rPr lang="en-GB" dirty="0" smtClean="0"/>
              <a:t>London</a:t>
            </a:r>
          </a:p>
          <a:p>
            <a:r>
              <a:rPr lang="en-GB" dirty="0" smtClean="0"/>
              <a:t>October 1 2012</a:t>
            </a:r>
          </a:p>
        </p:txBody>
      </p:sp>
      <p:sp>
        <p:nvSpPr>
          <p:cNvPr id="5" name="Slide Number Placeholder 4"/>
          <p:cNvSpPr>
            <a:spLocks noGrp="1"/>
          </p:cNvSpPr>
          <p:nvPr>
            <p:ph type="sldNum" sz="quarter" idx="12"/>
          </p:nvPr>
        </p:nvSpPr>
        <p:spPr/>
        <p:txBody>
          <a:bodyPr/>
          <a:lstStyle/>
          <a:p>
            <a:fld id="{54F9CC8B-6A0E-452E-BC83-7116485D58DE}" type="slidenum">
              <a:rPr lang="en-GB" smtClean="0"/>
              <a:pPr/>
              <a:t>1</a:t>
            </a:fld>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Market concentration has changed</a:t>
            </a:r>
            <a:endParaRPr lang="en-GB" dirty="0"/>
          </a:p>
        </p:txBody>
      </p:sp>
      <p:pic>
        <p:nvPicPr>
          <p:cNvPr id="2050" name="Picture 2" descr="http://image.slidesharecdn.com/endofthebullmarketfinal-120916090749-phpapp02/95/slide-18-728.jpg?1347804708"/>
          <p:cNvPicPr>
            <a:picLocks noChangeAspect="1" noChangeArrowheads="1"/>
          </p:cNvPicPr>
          <p:nvPr/>
        </p:nvPicPr>
        <p:blipFill>
          <a:blip r:embed="rId3" cstate="print"/>
          <a:srcRect t="33227"/>
          <a:stretch>
            <a:fillRect/>
          </a:stretch>
        </p:blipFill>
        <p:spPr bwMode="auto">
          <a:xfrm>
            <a:off x="683568" y="2492896"/>
            <a:ext cx="6934200" cy="3472447"/>
          </a:xfrm>
          <a:prstGeom prst="rect">
            <a:avLst/>
          </a:prstGeom>
          <a:noFill/>
        </p:spPr>
      </p:pic>
      <p:sp>
        <p:nvSpPr>
          <p:cNvPr id="7" name="TextBox 6"/>
          <p:cNvSpPr txBox="1"/>
          <p:nvPr/>
        </p:nvSpPr>
        <p:spPr>
          <a:xfrm>
            <a:off x="1259632" y="6021288"/>
            <a:ext cx="5917069" cy="646331"/>
          </a:xfrm>
          <a:prstGeom prst="rect">
            <a:avLst/>
          </a:prstGeom>
          <a:noFill/>
        </p:spPr>
        <p:txBody>
          <a:bodyPr wrap="none" rtlCol="0">
            <a:spAutoFit/>
          </a:bodyPr>
          <a:lstStyle/>
          <a:p>
            <a:r>
              <a:rPr lang="en-GB" dirty="0" smtClean="0"/>
              <a:t>Source: Velo Partners aggregation of AppData data</a:t>
            </a:r>
          </a:p>
          <a:p>
            <a:r>
              <a:rPr lang="en-GB" dirty="0" smtClean="0"/>
              <a:t>http://www.slideshare.net/evanvrs/end-of-the-bull-market</a:t>
            </a:r>
            <a:endParaRPr lang="en-GB"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Analytics </a:t>
            </a:r>
            <a:endParaRPr lang="en-GB" dirty="0"/>
          </a:p>
        </p:txBody>
      </p:sp>
      <p:sp>
        <p:nvSpPr>
          <p:cNvPr id="4" name="Text Placeholder 3"/>
          <p:cNvSpPr>
            <a:spLocks noGrp="1"/>
          </p:cNvSpPr>
          <p:nvPr>
            <p:ph type="body" idx="1"/>
          </p:nvPr>
        </p:nvSpPr>
        <p:spPr/>
        <p:txBody>
          <a:bodyPr/>
          <a:lstStyle/>
          <a:p>
            <a:r>
              <a:rPr lang="en-GB" dirty="0" smtClean="0"/>
              <a:t>is everywhere</a:t>
            </a:r>
            <a:endParaRPr lang="en-GB"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Everyone’s doing it</a:t>
            </a:r>
            <a:endParaRPr lang="en-GB" dirty="0"/>
          </a:p>
        </p:txBody>
      </p:sp>
      <p:pic>
        <p:nvPicPr>
          <p:cNvPr id="4" name="Picture 19" descr="weka bird"/>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a:xfrm>
            <a:off x="7524328" y="4725144"/>
            <a:ext cx="914400" cy="787400"/>
          </a:xfrm>
          <a:prstGeom prst="rect">
            <a:avLst/>
          </a:prstGeom>
          <a:noFill/>
          <a:ln/>
        </p:spPr>
      </p:pic>
      <p:pic>
        <p:nvPicPr>
          <p:cNvPr id="5" name="Picture 13" descr="king"/>
          <p:cNvPicPr>
            <a:picLocks noChangeAspect="1" noChangeArrowheads="1"/>
          </p:cNvPicPr>
          <p:nvPr/>
        </p:nvPicPr>
        <p:blipFill>
          <a:blip r:embed="rId4" cstate="print"/>
          <a:srcRect/>
          <a:stretch>
            <a:fillRect/>
          </a:stretch>
        </p:blipFill>
        <p:spPr>
          <a:xfrm>
            <a:off x="5796136" y="2204864"/>
            <a:ext cx="2095500" cy="1511300"/>
          </a:xfrm>
          <a:prstGeom prst="rect">
            <a:avLst/>
          </a:prstGeom>
          <a:noFill/>
          <a:ln/>
        </p:spPr>
      </p:pic>
      <p:pic>
        <p:nvPicPr>
          <p:cNvPr id="6" name="Picture 6" descr="Playfish-logo-wip"/>
          <p:cNvPicPr>
            <a:picLocks noChangeAspect="1" noChangeArrowheads="1"/>
          </p:cNvPicPr>
          <p:nvPr/>
        </p:nvPicPr>
        <p:blipFill>
          <a:blip r:embed="rId5" cstate="print"/>
          <a:srcRect/>
          <a:stretch>
            <a:fillRect/>
          </a:stretch>
        </p:blipFill>
        <p:spPr bwMode="auto">
          <a:xfrm>
            <a:off x="1115616" y="1844824"/>
            <a:ext cx="695325" cy="695325"/>
          </a:xfrm>
          <a:prstGeom prst="rect">
            <a:avLst/>
          </a:prstGeom>
          <a:noFill/>
          <a:ln w="9525">
            <a:noFill/>
            <a:miter lim="800000"/>
            <a:headEnd/>
            <a:tailEnd/>
          </a:ln>
        </p:spPr>
      </p:pic>
      <p:sp>
        <p:nvSpPr>
          <p:cNvPr id="7" name="AutoShape 7"/>
          <p:cNvSpPr>
            <a:spLocks noChangeArrowheads="1"/>
          </p:cNvSpPr>
          <p:nvPr/>
        </p:nvSpPr>
        <p:spPr bwMode="auto">
          <a:xfrm>
            <a:off x="2339752" y="1772816"/>
            <a:ext cx="4896544" cy="432048"/>
          </a:xfrm>
          <a:prstGeom prst="wedgeRoundRectCallout">
            <a:avLst>
              <a:gd name="adj1" fmla="val -62870"/>
              <a:gd name="adj2" fmla="val 52032"/>
              <a:gd name="adj3" fmla="val 16667"/>
            </a:avLst>
          </a:prstGeom>
          <a:solidFill>
            <a:srgbClr val="FD3DAB"/>
          </a:solidFill>
          <a:ln w="9525">
            <a:noFill/>
            <a:miter lim="800000"/>
            <a:headEnd/>
            <a:tailEnd/>
          </a:ln>
          <a:effectLst/>
        </p:spPr>
        <p:txBody>
          <a:bodyPr/>
          <a:lstStyle/>
          <a:p>
            <a:pPr algn="ctr"/>
            <a:r>
              <a:rPr lang="en-GB" sz="2000" b="1" dirty="0">
                <a:solidFill>
                  <a:schemeClr val="bg1"/>
                </a:solidFill>
              </a:rPr>
              <a:t>Development really starts with launch</a:t>
            </a:r>
            <a:endParaRPr lang="en-US" sz="2000" b="1" dirty="0">
              <a:solidFill>
                <a:schemeClr val="bg1"/>
              </a:solidFill>
            </a:endParaRPr>
          </a:p>
        </p:txBody>
      </p:sp>
      <p:sp>
        <p:nvSpPr>
          <p:cNvPr id="9" name="Text Box 17"/>
          <p:cNvSpPr txBox="1">
            <a:spLocks noChangeArrowheads="1"/>
          </p:cNvSpPr>
          <p:nvPr/>
        </p:nvSpPr>
        <p:spPr bwMode="auto">
          <a:xfrm>
            <a:off x="1212850" y="852488"/>
            <a:ext cx="984250" cy="366712"/>
          </a:xfrm>
          <a:prstGeom prst="rect">
            <a:avLst/>
          </a:prstGeom>
          <a:noFill/>
          <a:ln w="9525">
            <a:noFill/>
            <a:miter lim="800000"/>
            <a:headEnd/>
            <a:tailEnd/>
          </a:ln>
          <a:effectLst/>
        </p:spPr>
        <p:txBody>
          <a:bodyPr wrap="none">
            <a:spAutoFit/>
          </a:bodyPr>
          <a:lstStyle/>
          <a:p>
            <a:r>
              <a:rPr lang="en-GB" dirty="0"/>
              <a:t>Playfish</a:t>
            </a:r>
          </a:p>
        </p:txBody>
      </p:sp>
      <p:sp>
        <p:nvSpPr>
          <p:cNvPr id="10" name="Text Box 18"/>
          <p:cNvSpPr txBox="1">
            <a:spLocks noChangeArrowheads="1"/>
          </p:cNvSpPr>
          <p:nvPr/>
        </p:nvSpPr>
        <p:spPr bwMode="auto">
          <a:xfrm>
            <a:off x="7524328" y="2996952"/>
            <a:ext cx="1136650" cy="366712"/>
          </a:xfrm>
          <a:prstGeom prst="rect">
            <a:avLst/>
          </a:prstGeom>
          <a:noFill/>
          <a:ln w="9525">
            <a:noFill/>
            <a:miter lim="800000"/>
            <a:headEnd/>
            <a:tailEnd/>
          </a:ln>
          <a:effectLst/>
        </p:spPr>
        <p:txBody>
          <a:bodyPr wrap="none">
            <a:spAutoFit/>
          </a:bodyPr>
          <a:lstStyle/>
          <a:p>
            <a:r>
              <a:rPr lang="en-GB" dirty="0"/>
              <a:t>King.com</a:t>
            </a:r>
          </a:p>
        </p:txBody>
      </p:sp>
      <p:sp>
        <p:nvSpPr>
          <p:cNvPr id="11" name="AutoShape 21"/>
          <p:cNvSpPr>
            <a:spLocks noChangeArrowheads="1"/>
          </p:cNvSpPr>
          <p:nvPr/>
        </p:nvSpPr>
        <p:spPr bwMode="auto">
          <a:xfrm>
            <a:off x="3828058" y="3933056"/>
            <a:ext cx="3079849" cy="1656184"/>
          </a:xfrm>
          <a:prstGeom prst="wedgeRoundRectCallout">
            <a:avLst>
              <a:gd name="adj1" fmla="val 67322"/>
              <a:gd name="adj2" fmla="val 13533"/>
              <a:gd name="adj3" fmla="val 16667"/>
            </a:avLst>
          </a:prstGeom>
          <a:solidFill>
            <a:srgbClr val="FF0000"/>
          </a:solidFill>
          <a:ln w="9525">
            <a:noFill/>
            <a:miter lim="800000"/>
            <a:headEnd/>
            <a:tailEnd/>
          </a:ln>
          <a:effectLst/>
        </p:spPr>
        <p:txBody>
          <a:bodyPr/>
          <a:lstStyle/>
          <a:p>
            <a:pPr algn="ctr"/>
            <a:r>
              <a:rPr lang="en-GB" sz="2000" b="1" dirty="0">
                <a:solidFill>
                  <a:schemeClr val="bg1"/>
                </a:solidFill>
              </a:rPr>
              <a:t>10-15% of staff on </a:t>
            </a:r>
          </a:p>
          <a:p>
            <a:pPr algn="ctr"/>
            <a:r>
              <a:rPr lang="en-GB" sz="2000" b="1" dirty="0">
                <a:solidFill>
                  <a:schemeClr val="bg1"/>
                </a:solidFill>
              </a:rPr>
              <a:t>analytics</a:t>
            </a:r>
          </a:p>
          <a:p>
            <a:pPr algn="ctr"/>
            <a:r>
              <a:rPr lang="en-GB" sz="2000" b="1" dirty="0">
                <a:solidFill>
                  <a:schemeClr val="bg1"/>
                </a:solidFill>
              </a:rPr>
              <a:t>one release every </a:t>
            </a:r>
            <a:r>
              <a:rPr lang="en-GB" sz="2000" b="1" dirty="0" smtClean="0">
                <a:solidFill>
                  <a:schemeClr val="bg1"/>
                </a:solidFill>
              </a:rPr>
              <a:t>day</a:t>
            </a:r>
          </a:p>
          <a:p>
            <a:pPr algn="ctr"/>
            <a:r>
              <a:rPr lang="en-GB" sz="2000" b="1" dirty="0" smtClean="0">
                <a:solidFill>
                  <a:schemeClr val="bg1"/>
                </a:solidFill>
              </a:rPr>
              <a:t>more daily transactions than the FTSE</a:t>
            </a:r>
            <a:endParaRPr lang="en-GB" sz="2000" b="1" dirty="0">
              <a:solidFill>
                <a:schemeClr val="bg1"/>
              </a:solidFill>
            </a:endParaRPr>
          </a:p>
        </p:txBody>
      </p:sp>
      <p:sp>
        <p:nvSpPr>
          <p:cNvPr id="12" name="Text Box 22"/>
          <p:cNvSpPr txBox="1">
            <a:spLocks noChangeArrowheads="1"/>
          </p:cNvSpPr>
          <p:nvPr/>
        </p:nvSpPr>
        <p:spPr bwMode="auto">
          <a:xfrm>
            <a:off x="7092280" y="4293096"/>
            <a:ext cx="1898650" cy="641350"/>
          </a:xfrm>
          <a:prstGeom prst="rect">
            <a:avLst/>
          </a:prstGeom>
          <a:noFill/>
          <a:ln w="9525">
            <a:noFill/>
            <a:miter lim="800000"/>
            <a:headEnd/>
            <a:tailEnd/>
          </a:ln>
          <a:effectLst/>
        </p:spPr>
        <p:txBody>
          <a:bodyPr wrap="none">
            <a:spAutoFit/>
          </a:bodyPr>
          <a:lstStyle/>
          <a:p>
            <a:r>
              <a:rPr lang="en-GB" dirty="0"/>
              <a:t>IsCool </a:t>
            </a:r>
          </a:p>
          <a:p>
            <a:r>
              <a:rPr lang="en-GB" dirty="0"/>
              <a:t>(formerly WEKA)</a:t>
            </a:r>
          </a:p>
        </p:txBody>
      </p:sp>
      <p:sp>
        <p:nvSpPr>
          <p:cNvPr id="13" name="AutoShape 23"/>
          <p:cNvSpPr>
            <a:spLocks noChangeArrowheads="1"/>
          </p:cNvSpPr>
          <p:nvPr/>
        </p:nvSpPr>
        <p:spPr bwMode="auto">
          <a:xfrm>
            <a:off x="179512" y="3140968"/>
            <a:ext cx="2962275" cy="1165349"/>
          </a:xfrm>
          <a:prstGeom prst="wedgeRoundRectCallout">
            <a:avLst>
              <a:gd name="adj1" fmla="val 16480"/>
              <a:gd name="adj2" fmla="val 93549"/>
              <a:gd name="adj3" fmla="val 16667"/>
            </a:avLst>
          </a:prstGeom>
          <a:solidFill>
            <a:schemeClr val="folHlink"/>
          </a:solidFill>
          <a:ln w="9525">
            <a:solidFill>
              <a:schemeClr val="hlink"/>
            </a:solidFill>
            <a:miter lim="800000"/>
            <a:headEnd/>
            <a:tailEnd/>
          </a:ln>
          <a:effectLst/>
        </p:spPr>
        <p:txBody>
          <a:bodyPr/>
          <a:lstStyle/>
          <a:p>
            <a:pPr algn="ctr"/>
            <a:r>
              <a:rPr lang="en-GB" sz="2000" b="1" dirty="0">
                <a:solidFill>
                  <a:schemeClr val="bg1"/>
                </a:solidFill>
              </a:rPr>
              <a:t>Analytical creativity</a:t>
            </a:r>
          </a:p>
          <a:p>
            <a:pPr algn="ctr"/>
            <a:r>
              <a:rPr lang="en-GB" sz="2000" b="1" dirty="0">
                <a:solidFill>
                  <a:schemeClr val="bg1"/>
                </a:solidFill>
              </a:rPr>
              <a:t>extends the product lifecycle</a:t>
            </a:r>
          </a:p>
        </p:txBody>
      </p:sp>
      <p:pic>
        <p:nvPicPr>
          <p:cNvPr id="14" name="Picture 27"/>
          <p:cNvPicPr>
            <a:picLocks noChangeAspect="1" noChangeArrowheads="1"/>
          </p:cNvPicPr>
          <p:nvPr/>
        </p:nvPicPr>
        <p:blipFill>
          <a:blip r:embed="rId6" cstate="print"/>
          <a:srcRect/>
          <a:stretch>
            <a:fillRect/>
          </a:stretch>
        </p:blipFill>
        <p:spPr>
          <a:xfrm>
            <a:off x="395536" y="4810373"/>
            <a:ext cx="2732087" cy="415925"/>
          </a:xfrm>
          <a:prstGeom prst="rect">
            <a:avLst/>
          </a:prstGeom>
          <a:noFill/>
          <a:ln/>
        </p:spPr>
      </p:pic>
      <p:sp>
        <p:nvSpPr>
          <p:cNvPr id="16" name="Pentagon 15"/>
          <p:cNvSpPr/>
          <p:nvPr/>
        </p:nvSpPr>
        <p:spPr>
          <a:xfrm>
            <a:off x="3419872" y="2636912"/>
            <a:ext cx="2592288" cy="936104"/>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hired Ocado</a:t>
            </a:r>
          </a:p>
          <a:p>
            <a:pPr algn="ctr"/>
            <a:r>
              <a:rPr lang="en-GB" sz="2000" b="1" dirty="0" smtClean="0"/>
              <a:t>analytics lead</a:t>
            </a:r>
          </a:p>
          <a:p>
            <a:pPr algn="ctr"/>
            <a:r>
              <a:rPr lang="en-GB" sz="2000" b="1" dirty="0" smtClean="0"/>
              <a:t>after exec search</a:t>
            </a:r>
            <a:endParaRPr lang="en-GB" sz="2000" b="1" dirty="0"/>
          </a:p>
        </p:txBody>
      </p:sp>
      <p:sp>
        <p:nvSpPr>
          <p:cNvPr id="18" name="Rectangle 17"/>
          <p:cNvSpPr/>
          <p:nvPr/>
        </p:nvSpPr>
        <p:spPr>
          <a:xfrm>
            <a:off x="395536" y="5733256"/>
            <a:ext cx="8064896" cy="1015663"/>
          </a:xfrm>
          <a:prstGeom prst="rect">
            <a:avLst/>
          </a:prstGeom>
        </p:spPr>
        <p:txBody>
          <a:bodyPr wrap="square">
            <a:spAutoFit/>
          </a:bodyPr>
          <a:lstStyle/>
          <a:p>
            <a:r>
              <a:rPr lang="en-GB" sz="1200" dirty="0" smtClean="0"/>
              <a:t>http://www.gamesbrief.com/2010/04/playfishs-advice-for-building-social-games-development-really-starts-with-launch/ Philip Reiseberger, Chief Games Officer, BigPoint, Evolve in London conference December 2011</a:t>
            </a:r>
          </a:p>
          <a:p>
            <a:r>
              <a:rPr lang="en-GB" sz="1200" dirty="0" smtClean="0"/>
              <a:t>http://www.renovatapartners.com/news/kingcom-appoints-director-bi</a:t>
            </a:r>
          </a:p>
          <a:p>
            <a:r>
              <a:rPr lang="en-GB" sz="1200" dirty="0" smtClean="0"/>
              <a:t>http://www.facebookgarage.org.uk/talk/big-games-vs-big-data</a:t>
            </a:r>
          </a:p>
          <a:p>
            <a:r>
              <a:rPr lang="en-GB" sz="1200" dirty="0" smtClean="0"/>
              <a:t>http://www.slideshare.net/IsCoolEnt/iscool-entertainment-big-data-paris</a:t>
            </a:r>
            <a:endParaRPr lang="en-GB" sz="1200" dirty="0"/>
          </a:p>
        </p:txBody>
      </p:sp>
      <p:sp>
        <p:nvSpPr>
          <p:cNvPr id="19" name="Text Box 18"/>
          <p:cNvSpPr txBox="1">
            <a:spLocks noChangeArrowheads="1"/>
          </p:cNvSpPr>
          <p:nvPr/>
        </p:nvSpPr>
        <p:spPr bwMode="auto">
          <a:xfrm>
            <a:off x="179512" y="1772816"/>
            <a:ext cx="958917" cy="369332"/>
          </a:xfrm>
          <a:prstGeom prst="rect">
            <a:avLst/>
          </a:prstGeom>
          <a:noFill/>
          <a:ln w="9525">
            <a:noFill/>
            <a:miter lim="800000"/>
            <a:headEnd/>
            <a:tailEnd/>
          </a:ln>
          <a:effectLst/>
        </p:spPr>
        <p:txBody>
          <a:bodyPr wrap="none">
            <a:spAutoFit/>
          </a:bodyPr>
          <a:lstStyle/>
          <a:p>
            <a:r>
              <a:rPr lang="en-GB" dirty="0" smtClean="0"/>
              <a:t>Playfish</a:t>
            </a:r>
            <a:endParaRPr lang="en-GB" dirty="0"/>
          </a:p>
        </p:txBody>
      </p:sp>
      <p:sp>
        <p:nvSpPr>
          <p:cNvPr id="17" name="Slide Number Placeholder 16"/>
          <p:cNvSpPr>
            <a:spLocks noGrp="1"/>
          </p:cNvSpPr>
          <p:nvPr>
            <p:ph type="sldNum" sz="quarter" idx="12"/>
          </p:nvPr>
        </p:nvSpPr>
        <p:spPr/>
        <p:txBody>
          <a:bodyPr/>
          <a:lstStyle/>
          <a:p>
            <a:fld id="{54F9CC8B-6A0E-452E-BC83-7116485D58DE}" type="slidenum">
              <a:rPr lang="en-GB" smtClean="0"/>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Doing </a:t>
            </a:r>
            <a:r>
              <a:rPr lang="en-GB" i="1" dirty="0" smtClean="0"/>
              <a:t>what?</a:t>
            </a:r>
            <a:endParaRPr lang="en-GB" i="1" dirty="0"/>
          </a:p>
        </p:txBody>
      </p:sp>
      <p:pic>
        <p:nvPicPr>
          <p:cNvPr id="3" name="Picture 2" descr="bigstock-Secret-ingredient-with-chain-a-32329475 extract med large.png"/>
          <p:cNvPicPr>
            <a:picLocks noChangeAspect="1"/>
          </p:cNvPicPr>
          <p:nvPr/>
        </p:nvPicPr>
        <p:blipFill>
          <a:blip r:embed="rId3" cstate="print"/>
          <a:stretch>
            <a:fillRect/>
          </a:stretch>
        </p:blipFill>
        <p:spPr>
          <a:xfrm>
            <a:off x="2771800" y="1556792"/>
            <a:ext cx="2907937" cy="4317461"/>
          </a:xfrm>
          <a:prstGeom prst="rect">
            <a:avLst/>
          </a:prstGeom>
        </p:spPr>
      </p:pic>
      <p:sp>
        <p:nvSpPr>
          <p:cNvPr id="4" name="Slide Number Placeholder 3"/>
          <p:cNvSpPr>
            <a:spLocks noGrp="1"/>
          </p:cNvSpPr>
          <p:nvPr>
            <p:ph type="sldNum" sz="quarter" idx="12"/>
          </p:nvPr>
        </p:nvSpPr>
        <p:spPr/>
        <p:txBody>
          <a:bodyPr/>
          <a:lstStyle/>
          <a:p>
            <a:fld id="{54F9CC8B-6A0E-452E-BC83-7116485D58DE}" type="slidenum">
              <a:rPr lang="en-GB" smtClean="0"/>
              <a:pPr/>
              <a:t>13</a:t>
            </a:fld>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5" name="Rectangle 4"/>
          <p:cNvSpPr/>
          <p:nvPr/>
        </p:nvSpPr>
        <p:spPr>
          <a:xfrm>
            <a:off x="251520" y="3068960"/>
            <a:ext cx="8642350" cy="2665412"/>
          </a:xfrm>
          <a:prstGeom prst="rect">
            <a:avLst/>
          </a:prstGeom>
          <a:solidFill>
            <a:schemeClr val="bg1">
              <a:lumMod val="65000"/>
            </a:schemeClr>
          </a:solidFill>
          <a:ln w="76200">
            <a:solidFill>
              <a:srgbClr val="FD3DA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TextBox 5"/>
          <p:cNvSpPr txBox="1"/>
          <p:nvPr/>
        </p:nvSpPr>
        <p:spPr>
          <a:xfrm>
            <a:off x="251520" y="3574430"/>
            <a:ext cx="8868133" cy="1569660"/>
          </a:xfrm>
          <a:prstGeom prst="rect">
            <a:avLst/>
          </a:prstGeom>
          <a:noFill/>
        </p:spPr>
        <p:txBody>
          <a:bodyPr wrap="none">
            <a:spAutoFit/>
          </a:bodyPr>
          <a:lstStyle/>
          <a:p>
            <a:pPr fontAlgn="auto">
              <a:spcBef>
                <a:spcPts val="0"/>
              </a:spcBef>
              <a:spcAft>
                <a:spcPts val="0"/>
              </a:spcAft>
              <a:defRPr/>
            </a:pPr>
            <a:r>
              <a:rPr lang="en-GB" sz="9600" dirty="0">
                <a:solidFill>
                  <a:schemeClr val="tx2">
                    <a:lumMod val="50000"/>
                  </a:schemeClr>
                </a:solidFill>
                <a:latin typeface="+mn-lt"/>
              </a:rPr>
              <a:t>Design</a:t>
            </a:r>
            <a:r>
              <a:rPr lang="en-GB" sz="7200" dirty="0">
                <a:latin typeface="+mn-lt"/>
              </a:rPr>
              <a:t> </a:t>
            </a:r>
            <a:r>
              <a:rPr lang="en-GB" sz="9600" dirty="0">
                <a:solidFill>
                  <a:schemeClr val="tx2">
                    <a:lumMod val="75000"/>
                  </a:schemeClr>
                </a:solidFill>
                <a:latin typeface="+mn-lt"/>
              </a:rPr>
              <a:t>=</a:t>
            </a:r>
            <a:r>
              <a:rPr lang="en-GB" sz="7200" dirty="0">
                <a:latin typeface="+mn-lt"/>
              </a:rPr>
              <a:t> </a:t>
            </a:r>
            <a:r>
              <a:rPr lang="en-GB" sz="9600" dirty="0">
                <a:solidFill>
                  <a:schemeClr val="accent2"/>
                </a:solidFill>
                <a:latin typeface="+mn-lt"/>
              </a:rPr>
              <a:t>Change</a:t>
            </a:r>
          </a:p>
        </p:txBody>
      </p:sp>
      <p:sp>
        <p:nvSpPr>
          <p:cNvPr id="7" name="Slide Number Placeholder 6"/>
          <p:cNvSpPr>
            <a:spLocks noGrp="1"/>
          </p:cNvSpPr>
          <p:nvPr>
            <p:ph type="sldNum" sz="quarter" idx="12"/>
          </p:nvPr>
        </p:nvSpPr>
        <p:spPr/>
        <p:txBody>
          <a:bodyPr/>
          <a:lstStyle/>
          <a:p>
            <a:fld id="{54F9CC8B-6A0E-452E-BC83-7116485D58DE}" type="slidenum">
              <a:rPr lang="en-GB" smtClean="0"/>
              <a:pPr/>
              <a:t>14</a:t>
            </a:fld>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Processes</a:t>
            </a:r>
            <a:endParaRPr lang="en-GB" dirty="0"/>
          </a:p>
        </p:txBody>
      </p:sp>
      <p:sp>
        <p:nvSpPr>
          <p:cNvPr id="4" name="Text Placeholder 3"/>
          <p:cNvSpPr>
            <a:spLocks noGrp="1"/>
          </p:cNvSpPr>
          <p:nvPr>
            <p:ph type="body" idx="1"/>
          </p:nvPr>
        </p:nvSpPr>
        <p:spPr/>
        <p:txBody>
          <a:bodyPr/>
          <a:lstStyle/>
          <a:p>
            <a:r>
              <a:rPr lang="en-GB" dirty="0" smtClean="0"/>
              <a:t>How?</a:t>
            </a:r>
            <a:endParaRPr lang="en-GB" dirty="0"/>
          </a:p>
        </p:txBody>
      </p:sp>
      <p:sp>
        <p:nvSpPr>
          <p:cNvPr id="5" name="Slide Number Placeholder 4"/>
          <p:cNvSpPr>
            <a:spLocks noGrp="1"/>
          </p:cNvSpPr>
          <p:nvPr>
            <p:ph type="sldNum" sz="quarter" idx="12"/>
          </p:nvPr>
        </p:nvSpPr>
        <p:spPr/>
        <p:txBody>
          <a:bodyPr/>
          <a:lstStyle/>
          <a:p>
            <a:fld id="{54F9CC8B-6A0E-452E-BC83-7116485D58DE}" type="slidenum">
              <a:rPr lang="en-GB" smtClean="0"/>
              <a:pPr/>
              <a:t>15</a:t>
            </a:fld>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Capturing ‘everything’</a:t>
            </a:r>
            <a:endParaRPr lang="en-GB" sz="3600" dirty="0"/>
          </a:p>
        </p:txBody>
      </p:sp>
      <p:graphicFrame>
        <p:nvGraphicFramePr>
          <p:cNvPr id="6" name="Content Placeholder 5"/>
          <p:cNvGraphicFramePr>
            <a:graphicFrameLocks noGrp="1"/>
          </p:cNvGraphicFramePr>
          <p:nvPr>
            <p:ph idx="4294967295"/>
          </p:nvPr>
        </p:nvGraphicFramePr>
        <p:xfrm>
          <a:off x="1187624" y="1700808"/>
          <a:ext cx="7361237" cy="45593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4F9CC8B-6A0E-452E-BC83-7116485D58DE}" type="slidenum">
              <a:rPr lang="en-GB" smtClean="0"/>
              <a:pPr/>
              <a:t>16</a:t>
            </a:fld>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While testing concurrent versions</a:t>
            </a:r>
            <a:endParaRPr lang="en-GB" dirty="0"/>
          </a:p>
        </p:txBody>
      </p:sp>
      <p:graphicFrame>
        <p:nvGraphicFramePr>
          <p:cNvPr id="3" name="Object 6"/>
          <p:cNvGraphicFramePr>
            <a:graphicFrameLocks noChangeAspect="1"/>
          </p:cNvGraphicFramePr>
          <p:nvPr/>
        </p:nvGraphicFramePr>
        <p:xfrm>
          <a:off x="2364483" y="4737051"/>
          <a:ext cx="825500" cy="901700"/>
        </p:xfrm>
        <a:graphic>
          <a:graphicData uri="http://schemas.openxmlformats.org/presentationml/2006/ole">
            <p:oleObj spid="_x0000_s1026" name="Image" r:id="rId4" imgW="825106" imgH="901587" progId="">
              <p:embed/>
            </p:oleObj>
          </a:graphicData>
        </a:graphic>
      </p:graphicFrame>
      <p:sp>
        <p:nvSpPr>
          <p:cNvPr id="4" name="AutoShape 7"/>
          <p:cNvSpPr>
            <a:spLocks noChangeArrowheads="1"/>
          </p:cNvSpPr>
          <p:nvPr/>
        </p:nvSpPr>
        <p:spPr bwMode="auto">
          <a:xfrm flipH="1">
            <a:off x="251520" y="2024013"/>
            <a:ext cx="2354263" cy="2100263"/>
          </a:xfrm>
          <a:prstGeom prst="wedgeRoundRectCallout">
            <a:avLst>
              <a:gd name="adj1" fmla="val -57421"/>
              <a:gd name="adj2" fmla="val 84769"/>
              <a:gd name="adj3" fmla="val 16667"/>
            </a:avLst>
          </a:prstGeom>
          <a:solidFill>
            <a:srgbClr val="C61023"/>
          </a:solidFill>
          <a:ln w="9525">
            <a:noFill/>
            <a:miter lim="800000"/>
            <a:headEnd/>
            <a:tailEnd/>
          </a:ln>
          <a:effectLst/>
        </p:spPr>
        <p:txBody>
          <a:bodyPr/>
          <a:lstStyle/>
          <a:p>
            <a:pPr algn="ctr"/>
            <a:r>
              <a:rPr lang="en-GB" sz="2400" dirty="0">
                <a:solidFill>
                  <a:schemeClr val="bg1"/>
                </a:solidFill>
              </a:rPr>
              <a:t>We do hundreds and hundred of experiments every quarter</a:t>
            </a:r>
            <a:r>
              <a:rPr lang="en-GB" sz="2000" dirty="0">
                <a:solidFill>
                  <a:schemeClr val="bg1"/>
                </a:solidFill>
              </a:rPr>
              <a:t>.  </a:t>
            </a:r>
            <a:endParaRPr lang="en-US" sz="2000" dirty="0">
              <a:solidFill>
                <a:schemeClr val="bg1"/>
              </a:solidFill>
            </a:endParaRPr>
          </a:p>
        </p:txBody>
      </p:sp>
      <p:sp>
        <p:nvSpPr>
          <p:cNvPr id="5" name="AutoShape 8"/>
          <p:cNvSpPr>
            <a:spLocks noChangeArrowheads="1"/>
          </p:cNvSpPr>
          <p:nvPr/>
        </p:nvSpPr>
        <p:spPr bwMode="auto">
          <a:xfrm>
            <a:off x="3864670" y="5091063"/>
            <a:ext cx="1203325" cy="1001713"/>
          </a:xfrm>
          <a:prstGeom prst="wedgeRoundRectCallout">
            <a:avLst>
              <a:gd name="adj1" fmla="val -118338"/>
              <a:gd name="adj2" fmla="val -60301"/>
              <a:gd name="adj3" fmla="val 16667"/>
            </a:avLst>
          </a:prstGeom>
          <a:solidFill>
            <a:srgbClr val="C61023"/>
          </a:solidFill>
          <a:ln w="9525">
            <a:noFill/>
            <a:miter lim="800000"/>
            <a:headEnd/>
            <a:tailEnd/>
          </a:ln>
          <a:effectLst/>
        </p:spPr>
        <p:txBody>
          <a:bodyPr/>
          <a:lstStyle/>
          <a:p>
            <a:pPr algn="ctr"/>
            <a:r>
              <a:rPr lang="en-GB" sz="2400" i="1" dirty="0">
                <a:solidFill>
                  <a:schemeClr val="bg1"/>
                </a:solidFill>
              </a:rPr>
              <a:t>Most fail</a:t>
            </a:r>
            <a:r>
              <a:rPr lang="en-GB" i="1" dirty="0">
                <a:solidFill>
                  <a:schemeClr val="bg1"/>
                </a:solidFill>
              </a:rPr>
              <a:t>.</a:t>
            </a:r>
            <a:r>
              <a:rPr lang="en-GB" dirty="0">
                <a:solidFill>
                  <a:schemeClr val="bg1"/>
                </a:solidFill>
              </a:rPr>
              <a:t>  </a:t>
            </a:r>
            <a:endParaRPr lang="en-US" dirty="0">
              <a:solidFill>
                <a:schemeClr val="bg1"/>
              </a:solidFill>
            </a:endParaRPr>
          </a:p>
        </p:txBody>
      </p:sp>
      <p:sp>
        <p:nvSpPr>
          <p:cNvPr id="6" name="Rectangle 15"/>
          <p:cNvSpPr>
            <a:spLocks noChangeArrowheads="1"/>
          </p:cNvSpPr>
          <p:nvPr/>
        </p:nvSpPr>
        <p:spPr bwMode="auto">
          <a:xfrm>
            <a:off x="251520" y="5157192"/>
            <a:ext cx="1936364" cy="1231106"/>
          </a:xfrm>
          <a:prstGeom prst="rect">
            <a:avLst/>
          </a:prstGeom>
          <a:noFill/>
          <a:ln w="9525">
            <a:noFill/>
            <a:miter lim="800000"/>
            <a:headEnd/>
            <a:tailEnd/>
          </a:ln>
          <a:effectLst/>
        </p:spPr>
        <p:txBody>
          <a:bodyPr wrap="none">
            <a:spAutoFit/>
          </a:bodyPr>
          <a:lstStyle/>
          <a:p>
            <a:r>
              <a:rPr lang="en-US" dirty="0"/>
              <a:t>Ken Rudin, </a:t>
            </a:r>
            <a:endParaRPr lang="en-US" dirty="0" smtClean="0"/>
          </a:p>
          <a:p>
            <a:r>
              <a:rPr lang="en-US" dirty="0" smtClean="0"/>
              <a:t>General </a:t>
            </a:r>
            <a:r>
              <a:rPr lang="en-US" dirty="0"/>
              <a:t>Manager</a:t>
            </a:r>
            <a:r>
              <a:rPr lang="en-US" dirty="0" smtClean="0"/>
              <a:t>,</a:t>
            </a:r>
          </a:p>
          <a:p>
            <a:r>
              <a:rPr lang="en-US" dirty="0" smtClean="0"/>
              <a:t> Analytics</a:t>
            </a:r>
          </a:p>
          <a:p>
            <a:r>
              <a:rPr lang="en-US" sz="2000" b="1" dirty="0" smtClean="0"/>
              <a:t>2010</a:t>
            </a:r>
            <a:endParaRPr lang="en-GB" sz="2000" b="1" dirty="0"/>
          </a:p>
        </p:txBody>
      </p:sp>
      <p:graphicFrame>
        <p:nvGraphicFramePr>
          <p:cNvPr id="7" name="Object 6"/>
          <p:cNvGraphicFramePr>
            <a:graphicFrameLocks noChangeAspect="1"/>
          </p:cNvGraphicFramePr>
          <p:nvPr/>
        </p:nvGraphicFramePr>
        <p:xfrm>
          <a:off x="6156176" y="4832325"/>
          <a:ext cx="825500" cy="901700"/>
        </p:xfrm>
        <a:graphic>
          <a:graphicData uri="http://schemas.openxmlformats.org/presentationml/2006/ole">
            <p:oleObj spid="_x0000_s1027" name="Image" r:id="rId5" imgW="825106" imgH="901587" progId="">
              <p:embed/>
            </p:oleObj>
          </a:graphicData>
        </a:graphic>
      </p:graphicFrame>
      <p:sp>
        <p:nvSpPr>
          <p:cNvPr id="8" name="AutoShape 7"/>
          <p:cNvSpPr>
            <a:spLocks noChangeArrowheads="1"/>
          </p:cNvSpPr>
          <p:nvPr/>
        </p:nvSpPr>
        <p:spPr bwMode="auto">
          <a:xfrm flipH="1">
            <a:off x="4067944" y="2024013"/>
            <a:ext cx="2354263" cy="2100263"/>
          </a:xfrm>
          <a:prstGeom prst="wedgeRoundRectCallout">
            <a:avLst>
              <a:gd name="adj1" fmla="val -57421"/>
              <a:gd name="adj2" fmla="val 84769"/>
              <a:gd name="adj3" fmla="val 16667"/>
            </a:avLst>
          </a:prstGeom>
          <a:solidFill>
            <a:srgbClr val="C61023"/>
          </a:solidFill>
          <a:ln w="9525">
            <a:noFill/>
            <a:miter lim="800000"/>
            <a:headEnd/>
            <a:tailEnd/>
          </a:ln>
          <a:effectLst/>
        </p:spPr>
        <p:txBody>
          <a:bodyPr/>
          <a:lstStyle/>
          <a:p>
            <a:r>
              <a:rPr lang="en-GB" sz="2400" dirty="0" smtClean="0">
                <a:solidFill>
                  <a:schemeClr val="bg1"/>
                </a:solidFill>
              </a:rPr>
              <a:t>Lots of experiments... </a:t>
            </a:r>
          </a:p>
          <a:p>
            <a:r>
              <a:rPr lang="en-GB" sz="2400" b="1" dirty="0" smtClean="0">
                <a:solidFill>
                  <a:schemeClr val="bg1"/>
                </a:solidFill>
              </a:rPr>
              <a:t>~3-5K </a:t>
            </a:r>
            <a:r>
              <a:rPr lang="en-GB" sz="2400" dirty="0" smtClean="0">
                <a:solidFill>
                  <a:schemeClr val="bg1"/>
                </a:solidFill>
              </a:rPr>
              <a:t>active at any time..</a:t>
            </a:r>
            <a:r>
              <a:rPr lang="en-GB" sz="2000" dirty="0" smtClean="0">
                <a:solidFill>
                  <a:schemeClr val="bg1"/>
                </a:solidFill>
              </a:rPr>
              <a:t>.  </a:t>
            </a:r>
            <a:endParaRPr lang="en-US" sz="2000" dirty="0">
              <a:solidFill>
                <a:schemeClr val="bg1"/>
              </a:solidFill>
            </a:endParaRPr>
          </a:p>
        </p:txBody>
      </p:sp>
      <p:sp>
        <p:nvSpPr>
          <p:cNvPr id="9" name="AutoShape 8"/>
          <p:cNvSpPr>
            <a:spLocks noChangeArrowheads="1"/>
          </p:cNvSpPr>
          <p:nvPr/>
        </p:nvSpPr>
        <p:spPr bwMode="auto">
          <a:xfrm>
            <a:off x="7668344" y="4797152"/>
            <a:ext cx="1203325" cy="1001713"/>
          </a:xfrm>
          <a:prstGeom prst="wedgeRoundRectCallout">
            <a:avLst>
              <a:gd name="adj1" fmla="val -118338"/>
              <a:gd name="adj2" fmla="val -60301"/>
              <a:gd name="adj3" fmla="val 16667"/>
            </a:avLst>
          </a:prstGeom>
          <a:solidFill>
            <a:srgbClr val="C61023"/>
          </a:solidFill>
          <a:ln w="9525">
            <a:noFill/>
            <a:miter lim="800000"/>
            <a:headEnd/>
            <a:tailEnd/>
          </a:ln>
          <a:effectLst/>
        </p:spPr>
        <p:txBody>
          <a:bodyPr/>
          <a:lstStyle/>
          <a:p>
            <a:pPr algn="ctr"/>
            <a:r>
              <a:rPr lang="en-GB" sz="2400" i="1" dirty="0" smtClean="0">
                <a:solidFill>
                  <a:schemeClr val="bg1"/>
                </a:solidFill>
              </a:rPr>
              <a:t>Many</a:t>
            </a:r>
          </a:p>
          <a:p>
            <a:pPr algn="ctr"/>
            <a:r>
              <a:rPr lang="en-GB" sz="2400" i="1" dirty="0" smtClean="0">
                <a:solidFill>
                  <a:schemeClr val="bg1"/>
                </a:solidFill>
              </a:rPr>
              <a:t>fail</a:t>
            </a:r>
            <a:r>
              <a:rPr lang="en-GB" i="1" dirty="0">
                <a:solidFill>
                  <a:schemeClr val="bg1"/>
                </a:solidFill>
              </a:rPr>
              <a:t>.</a:t>
            </a:r>
            <a:r>
              <a:rPr lang="en-GB" dirty="0">
                <a:solidFill>
                  <a:schemeClr val="bg1"/>
                </a:solidFill>
              </a:rPr>
              <a:t>  </a:t>
            </a:r>
            <a:endParaRPr lang="en-US" dirty="0">
              <a:solidFill>
                <a:schemeClr val="bg1"/>
              </a:solidFill>
            </a:endParaRPr>
          </a:p>
        </p:txBody>
      </p:sp>
      <p:sp>
        <p:nvSpPr>
          <p:cNvPr id="10" name="Rectangle 9"/>
          <p:cNvSpPr/>
          <p:nvPr/>
        </p:nvSpPr>
        <p:spPr>
          <a:xfrm>
            <a:off x="3275856" y="1639833"/>
            <a:ext cx="5544616" cy="276999"/>
          </a:xfrm>
          <a:prstGeom prst="rect">
            <a:avLst/>
          </a:prstGeom>
        </p:spPr>
        <p:txBody>
          <a:bodyPr wrap="square">
            <a:spAutoFit/>
          </a:bodyPr>
          <a:lstStyle/>
          <a:p>
            <a:pPr algn="r"/>
            <a:r>
              <a:rPr lang="en-GB" sz="1200" dirty="0" smtClean="0"/>
              <a:t>http://</a:t>
            </a:r>
            <a:r>
              <a:rPr lang="en-GB" sz="1000" dirty="0" smtClean="0"/>
              <a:t>www-conf.slac.stanford.edu/xldb2012/talks/xldb2012_wed_1125_DanielMccaffrey.pdf</a:t>
            </a:r>
            <a:endParaRPr lang="en-GB" sz="1000" dirty="0"/>
          </a:p>
        </p:txBody>
      </p:sp>
      <p:sp>
        <p:nvSpPr>
          <p:cNvPr id="11" name="Text Box 14"/>
          <p:cNvSpPr txBox="1">
            <a:spLocks noChangeArrowheads="1"/>
          </p:cNvSpPr>
          <p:nvPr/>
        </p:nvSpPr>
        <p:spPr bwMode="auto">
          <a:xfrm>
            <a:off x="251520" y="6344493"/>
            <a:ext cx="7397750" cy="396875"/>
          </a:xfrm>
          <a:prstGeom prst="rect">
            <a:avLst/>
          </a:prstGeom>
          <a:noFill/>
          <a:ln w="9525">
            <a:noFill/>
            <a:miter lim="800000"/>
            <a:headEnd/>
            <a:tailEnd/>
          </a:ln>
          <a:effectLst/>
        </p:spPr>
        <p:txBody>
          <a:bodyPr wrap="none">
            <a:spAutoFit/>
          </a:bodyPr>
          <a:lstStyle/>
          <a:p>
            <a:r>
              <a:rPr lang="en-US" sz="1000" dirty="0"/>
              <a:t>http://tdwi.org/videos/2010/08/actionable-analytics-at-zynga-leveraging-big-data-to-make-online-games-more-fun-and-social.aspx</a:t>
            </a:r>
            <a:endParaRPr lang="en-GB" sz="1000" dirty="0"/>
          </a:p>
          <a:p>
            <a:endParaRPr lang="en-GB" sz="1000" dirty="0"/>
          </a:p>
        </p:txBody>
      </p:sp>
      <p:sp>
        <p:nvSpPr>
          <p:cNvPr id="12" name="Rectangle 15"/>
          <p:cNvSpPr>
            <a:spLocks noChangeArrowheads="1"/>
          </p:cNvSpPr>
          <p:nvPr/>
        </p:nvSpPr>
        <p:spPr bwMode="auto">
          <a:xfrm>
            <a:off x="6588224" y="1916832"/>
            <a:ext cx="2225215" cy="1785104"/>
          </a:xfrm>
          <a:prstGeom prst="rect">
            <a:avLst/>
          </a:prstGeom>
          <a:noFill/>
          <a:ln w="9525">
            <a:noFill/>
            <a:miter lim="800000"/>
            <a:headEnd/>
            <a:tailEnd/>
          </a:ln>
          <a:effectLst/>
        </p:spPr>
        <p:txBody>
          <a:bodyPr wrap="square">
            <a:spAutoFit/>
          </a:bodyPr>
          <a:lstStyle/>
          <a:p>
            <a:r>
              <a:rPr lang="en-US" dirty="0" smtClean="0"/>
              <a:t>Daniel McCaffrey, </a:t>
            </a:r>
            <a:r>
              <a:rPr lang="en-GB" dirty="0" smtClean="0"/>
              <a:t>General Manager, Platform and Analytics Engineering</a:t>
            </a:r>
            <a:endParaRPr lang="en-US" dirty="0" smtClean="0"/>
          </a:p>
          <a:p>
            <a:r>
              <a:rPr lang="en-US" sz="2000" b="1" dirty="0" smtClean="0"/>
              <a:t>2012</a:t>
            </a:r>
            <a:endParaRPr lang="en-GB" sz="2000" b="1" dirty="0"/>
          </a:p>
        </p:txBody>
      </p:sp>
      <p:sp>
        <p:nvSpPr>
          <p:cNvPr id="13" name="Slide Number Placeholder 12"/>
          <p:cNvSpPr>
            <a:spLocks noGrp="1"/>
          </p:cNvSpPr>
          <p:nvPr>
            <p:ph type="sldNum" sz="quarter" idx="12"/>
          </p:nvPr>
        </p:nvSpPr>
        <p:spPr/>
        <p:txBody>
          <a:bodyPr/>
          <a:lstStyle/>
          <a:p>
            <a:fld id="{54F9CC8B-6A0E-452E-BC83-7116485D58DE}"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2">
                    <a:lumMod val="50000"/>
                  </a:schemeClr>
                </a:solidFill>
              </a:rPr>
              <a:t>And.... adapting the design</a:t>
            </a:r>
            <a:endParaRPr lang="en-GB" dirty="0">
              <a:solidFill>
                <a:schemeClr val="bg2">
                  <a:lumMod val="50000"/>
                </a:schemeClr>
              </a:solidFill>
            </a:endParaRPr>
          </a:p>
        </p:txBody>
      </p:sp>
      <p:graphicFrame>
        <p:nvGraphicFramePr>
          <p:cNvPr id="10" name="Diagram 9"/>
          <p:cNvGraphicFramePr/>
          <p:nvPr/>
        </p:nvGraphicFramePr>
        <p:xfrm>
          <a:off x="395536" y="1813272"/>
          <a:ext cx="5328592"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Cloud 3"/>
          <p:cNvSpPr/>
          <p:nvPr/>
        </p:nvSpPr>
        <p:spPr>
          <a:xfrm>
            <a:off x="5724128" y="2060848"/>
            <a:ext cx="3240360" cy="3672408"/>
          </a:xfrm>
          <a:prstGeom prst="cloud">
            <a:avLst/>
          </a:prstGeom>
          <a:solidFill>
            <a:schemeClr val="bg2">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0000"/>
                </a:solidFill>
              </a:rPr>
              <a:t>Any</a:t>
            </a:r>
            <a:r>
              <a:rPr lang="en-GB" sz="2400" b="1" dirty="0" smtClean="0">
                <a:solidFill>
                  <a:schemeClr val="bg1"/>
                </a:solidFill>
              </a:rPr>
              <a:t> design</a:t>
            </a:r>
          </a:p>
          <a:p>
            <a:pPr algn="ctr"/>
            <a:r>
              <a:rPr lang="en-GB" sz="2400" b="1" dirty="0" smtClean="0">
                <a:solidFill>
                  <a:schemeClr val="bg1"/>
                </a:solidFill>
              </a:rPr>
              <a:t>element...</a:t>
            </a:r>
            <a:endParaRPr lang="en-GB" sz="2400" b="1" dirty="0">
              <a:solidFill>
                <a:schemeClr val="bg1"/>
              </a:solidFill>
            </a:endParaRPr>
          </a:p>
        </p:txBody>
      </p:sp>
      <p:sp>
        <p:nvSpPr>
          <p:cNvPr id="6" name="Oval 5"/>
          <p:cNvSpPr/>
          <p:nvPr/>
        </p:nvSpPr>
        <p:spPr>
          <a:xfrm>
            <a:off x="6156176" y="2852936"/>
            <a:ext cx="2448272" cy="2160240"/>
          </a:xfrm>
          <a:prstGeom prst="ellipse">
            <a:avLst/>
          </a:prstGeom>
          <a:solidFill>
            <a:schemeClr val="bg2">
              <a:lumMod val="50000"/>
            </a:schemeClr>
          </a:solidFill>
          <a:ln w="25400" cmpd="sng">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(almost)</a:t>
            </a:r>
          </a:p>
          <a:p>
            <a:pPr algn="ctr"/>
            <a:r>
              <a:rPr lang="en-GB" sz="2400" b="1" dirty="0" smtClean="0">
                <a:solidFill>
                  <a:srgbClr val="FF0000"/>
                </a:solidFill>
              </a:rPr>
              <a:t>any</a:t>
            </a:r>
            <a:r>
              <a:rPr lang="en-GB" sz="2400" b="1" dirty="0" smtClean="0">
                <a:solidFill>
                  <a:schemeClr val="tx1"/>
                </a:solidFill>
              </a:rPr>
              <a:t> design</a:t>
            </a:r>
          </a:p>
          <a:p>
            <a:pPr algn="ctr"/>
            <a:r>
              <a:rPr lang="en-GB" sz="2400" b="1" dirty="0" smtClean="0">
                <a:solidFill>
                  <a:schemeClr val="tx1"/>
                </a:solidFill>
              </a:rPr>
              <a:t>element</a:t>
            </a:r>
            <a:endParaRPr lang="en-GB" sz="2400" b="1" dirty="0">
              <a:solidFill>
                <a:schemeClr val="tx1"/>
              </a:solidFill>
            </a:endParaRPr>
          </a:p>
        </p:txBody>
      </p:sp>
      <p:sp>
        <p:nvSpPr>
          <p:cNvPr id="5" name="TextBox 4"/>
          <p:cNvSpPr txBox="1"/>
          <p:nvPr/>
        </p:nvSpPr>
        <p:spPr>
          <a:xfrm>
            <a:off x="2483768" y="5949280"/>
            <a:ext cx="6583854" cy="584775"/>
          </a:xfrm>
          <a:prstGeom prst="rect">
            <a:avLst/>
          </a:prstGeom>
          <a:solidFill>
            <a:schemeClr val="tx1"/>
          </a:solidFill>
        </p:spPr>
        <p:txBody>
          <a:bodyPr wrap="none" rtlCol="0">
            <a:spAutoFit/>
          </a:bodyPr>
          <a:lstStyle/>
          <a:p>
            <a:r>
              <a:rPr lang="en-GB" sz="3200" dirty="0" smtClean="0">
                <a:solidFill>
                  <a:schemeClr val="bg2">
                    <a:lumMod val="50000"/>
                  </a:schemeClr>
                </a:solidFill>
              </a:rPr>
              <a:t>And... adapting the design </a:t>
            </a:r>
            <a:r>
              <a:rPr lang="en-GB" sz="3200" i="1" dirty="0" smtClean="0">
                <a:solidFill>
                  <a:schemeClr val="bg2">
                    <a:lumMod val="50000"/>
                  </a:schemeClr>
                </a:solidFill>
              </a:rPr>
              <a:t>variations</a:t>
            </a:r>
            <a:endParaRPr lang="en-GB" sz="3200" i="1" dirty="0">
              <a:solidFill>
                <a:schemeClr val="bg2">
                  <a:lumMod val="50000"/>
                </a:schemeClr>
              </a:solidFill>
            </a:endParaRPr>
          </a:p>
        </p:txBody>
      </p:sp>
      <p:sp>
        <p:nvSpPr>
          <p:cNvPr id="7" name="TextBox 6"/>
          <p:cNvSpPr txBox="1"/>
          <p:nvPr/>
        </p:nvSpPr>
        <p:spPr>
          <a:xfrm>
            <a:off x="7308304" y="2420888"/>
            <a:ext cx="1225015" cy="369332"/>
          </a:xfrm>
          <a:prstGeom prst="rect">
            <a:avLst/>
          </a:prstGeom>
          <a:noFill/>
        </p:spPr>
        <p:txBody>
          <a:bodyPr wrap="none" rtlCol="0">
            <a:spAutoFit/>
          </a:bodyPr>
          <a:lstStyle/>
          <a:p>
            <a:r>
              <a:rPr lang="en-GB" dirty="0" smtClean="0"/>
              <a:t>Superficial</a:t>
            </a:r>
            <a:endParaRPr lang="en-GB" dirty="0"/>
          </a:p>
        </p:txBody>
      </p:sp>
      <p:sp>
        <p:nvSpPr>
          <p:cNvPr id="8" name="TextBox 7"/>
          <p:cNvSpPr txBox="1"/>
          <p:nvPr/>
        </p:nvSpPr>
        <p:spPr>
          <a:xfrm>
            <a:off x="6732240" y="2987660"/>
            <a:ext cx="1494320" cy="369332"/>
          </a:xfrm>
          <a:prstGeom prst="rect">
            <a:avLst/>
          </a:prstGeom>
          <a:noFill/>
        </p:spPr>
        <p:txBody>
          <a:bodyPr wrap="none" rtlCol="0">
            <a:spAutoFit/>
          </a:bodyPr>
          <a:lstStyle/>
          <a:p>
            <a:r>
              <a:rPr lang="en-GB" dirty="0" smtClean="0"/>
              <a:t>Fundamental</a:t>
            </a:r>
            <a:endParaRPr lang="en-GB" dirty="0"/>
          </a:p>
        </p:txBody>
      </p:sp>
      <p:sp>
        <p:nvSpPr>
          <p:cNvPr id="9" name="Slide Number Placeholder 8"/>
          <p:cNvSpPr>
            <a:spLocks noGrp="1"/>
          </p:cNvSpPr>
          <p:nvPr>
            <p:ph type="sldNum" sz="quarter" idx="12"/>
          </p:nvPr>
        </p:nvSpPr>
        <p:spPr/>
        <p:txBody>
          <a:bodyPr/>
          <a:lstStyle/>
          <a:p>
            <a:fld id="{54F9CC8B-6A0E-452E-BC83-7116485D58DE}"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(this slide intentionally left blank)</a:t>
            </a:r>
            <a:endParaRPr lang="en-GB" dirty="0"/>
          </a:p>
        </p:txBody>
      </p:sp>
      <p:sp>
        <p:nvSpPr>
          <p:cNvPr id="4" name="Slide Number Placeholder 3"/>
          <p:cNvSpPr>
            <a:spLocks noGrp="1"/>
          </p:cNvSpPr>
          <p:nvPr>
            <p:ph type="sldNum" sz="quarter" idx="12"/>
          </p:nvPr>
        </p:nvSpPr>
        <p:spPr/>
        <p:txBody>
          <a:bodyPr/>
          <a:lstStyle/>
          <a:p>
            <a:fld id="{54F9CC8B-6A0E-452E-BC83-7116485D58DE}" type="slidenum">
              <a:rPr lang="en-GB" smtClean="0"/>
              <a:pPr/>
              <a:t>19</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Market dynamics</a:t>
            </a:r>
            <a:endParaRPr lang="en-GB" dirty="0"/>
          </a:p>
        </p:txBody>
      </p:sp>
      <p:sp>
        <p:nvSpPr>
          <p:cNvPr id="6" name="Text Placeholder 5"/>
          <p:cNvSpPr>
            <a:spLocks noGrp="1"/>
          </p:cNvSpPr>
          <p:nvPr>
            <p:ph type="body" idx="1"/>
          </p:nvPr>
        </p:nvSpPr>
        <p:spPr/>
        <p:txBody>
          <a:bodyPr/>
          <a:lstStyle/>
          <a:p>
            <a:r>
              <a:rPr lang="en-GB" dirty="0" smtClean="0"/>
              <a:t>Service access, delivery, and pricing</a:t>
            </a:r>
            <a:endParaRPr lang="en-GB" dirty="0"/>
          </a:p>
        </p:txBody>
      </p:sp>
      <p:pic>
        <p:nvPicPr>
          <p:cNvPr id="1027" name="Picture 3" descr="C:\Documents and Settings\Heather\Local Settings\Temporary Internet Files\Content.IE5\8QQ0PPSY\MP900305748[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67744" y="2924944"/>
            <a:ext cx="3657600" cy="3413760"/>
          </a:xfrm>
          <a:prstGeom prst="rect">
            <a:avLst/>
          </a:prstGeom>
          <a:noFill/>
        </p:spPr>
      </p:pic>
      <p:sp>
        <p:nvSpPr>
          <p:cNvPr id="7" name="Slide Number Placeholder 6"/>
          <p:cNvSpPr>
            <a:spLocks noGrp="1"/>
          </p:cNvSpPr>
          <p:nvPr>
            <p:ph type="sldNum" sz="quarter" idx="12"/>
          </p:nvPr>
        </p:nvSpPr>
        <p:spPr/>
        <p:txBody>
          <a:bodyPr/>
          <a:lstStyle/>
          <a:p>
            <a:fld id="{54F9CC8B-6A0E-452E-BC83-7116485D58DE}" type="slidenum">
              <a:rPr lang="en-GB" smtClean="0"/>
              <a:pPr/>
              <a:t>2</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Basic metrics: BI </a:t>
            </a:r>
            <a:r>
              <a:rPr lang="en-GB" dirty="0" smtClean="0">
                <a:solidFill>
                  <a:schemeClr val="tx2">
                    <a:lumMod val="20000"/>
                    <a:lumOff val="80000"/>
                  </a:schemeClr>
                </a:solidFill>
              </a:rPr>
              <a:t>(with a bit of UX)</a:t>
            </a:r>
            <a:endParaRPr lang="en-GB" dirty="0">
              <a:solidFill>
                <a:schemeClr val="tx2">
                  <a:lumMod val="20000"/>
                  <a:lumOff val="80000"/>
                </a:schemeClr>
              </a:solidFill>
            </a:endParaRPr>
          </a:p>
        </p:txBody>
      </p:sp>
      <p:sp>
        <p:nvSpPr>
          <p:cNvPr id="3" name="Content Placeholder 2"/>
          <p:cNvSpPr>
            <a:spLocks noGrp="1"/>
          </p:cNvSpPr>
          <p:nvPr>
            <p:ph sz="half" idx="1"/>
          </p:nvPr>
        </p:nvSpPr>
        <p:spPr/>
        <p:txBody>
          <a:bodyPr/>
          <a:lstStyle/>
          <a:p>
            <a:pPr>
              <a:buNone/>
            </a:pPr>
            <a:r>
              <a:rPr lang="en-GB" b="1" dirty="0" smtClean="0"/>
              <a:t>BI</a:t>
            </a:r>
          </a:p>
          <a:p>
            <a:pPr>
              <a:buNone/>
            </a:pPr>
            <a:endParaRPr lang="en-GB" b="1" dirty="0" smtClean="0"/>
          </a:p>
          <a:p>
            <a:r>
              <a:rPr lang="en-GB" dirty="0" smtClean="0"/>
              <a:t>Acquisition cost</a:t>
            </a:r>
          </a:p>
          <a:p>
            <a:pPr>
              <a:buNone/>
            </a:pPr>
            <a:r>
              <a:rPr lang="en-GB" dirty="0" smtClean="0"/>
              <a:t>(service delivery costs)</a:t>
            </a:r>
          </a:p>
          <a:p>
            <a:pPr>
              <a:buNone/>
            </a:pPr>
            <a:endParaRPr lang="en-GB" dirty="0" smtClean="0"/>
          </a:p>
          <a:p>
            <a:r>
              <a:rPr lang="en-GB" dirty="0" smtClean="0"/>
              <a:t>Customer lifetime value</a:t>
            </a:r>
          </a:p>
          <a:p>
            <a:endParaRPr lang="en-GB" dirty="0" smtClean="0"/>
          </a:p>
          <a:p>
            <a:endParaRPr lang="en-GB" dirty="0" smtClean="0"/>
          </a:p>
          <a:p>
            <a:pPr>
              <a:buNone/>
            </a:pPr>
            <a:endParaRPr lang="en-GB" dirty="0"/>
          </a:p>
        </p:txBody>
      </p:sp>
      <p:sp>
        <p:nvSpPr>
          <p:cNvPr id="5" name="Content Placeholder 4"/>
          <p:cNvSpPr>
            <a:spLocks noGrp="1"/>
          </p:cNvSpPr>
          <p:nvPr>
            <p:ph sz="half" idx="2"/>
          </p:nvPr>
        </p:nvSpPr>
        <p:spPr/>
        <p:txBody>
          <a:bodyPr/>
          <a:lstStyle/>
          <a:p>
            <a:pPr>
              <a:buNone/>
            </a:pPr>
            <a:r>
              <a:rPr lang="en-GB" b="1" dirty="0" smtClean="0"/>
              <a:t>UX</a:t>
            </a:r>
          </a:p>
          <a:p>
            <a:endParaRPr lang="en-GB" dirty="0" smtClean="0"/>
          </a:p>
          <a:p>
            <a:r>
              <a:rPr lang="en-GB" dirty="0" smtClean="0"/>
              <a:t>Funnel tracking</a:t>
            </a:r>
          </a:p>
          <a:p>
            <a:r>
              <a:rPr lang="en-GB" dirty="0" smtClean="0"/>
              <a:t>Cohort segmentation</a:t>
            </a:r>
            <a:endParaRPr lang="en-GB" dirty="0"/>
          </a:p>
        </p:txBody>
      </p:sp>
      <p:sp>
        <p:nvSpPr>
          <p:cNvPr id="8" name="Up Arrow Callout 7"/>
          <p:cNvSpPr/>
          <p:nvPr/>
        </p:nvSpPr>
        <p:spPr>
          <a:xfrm>
            <a:off x="827584" y="4653136"/>
            <a:ext cx="2952328" cy="194421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Engagement</a:t>
            </a:r>
          </a:p>
          <a:p>
            <a:pPr algn="ctr"/>
            <a:r>
              <a:rPr lang="en-GB" sz="2400" dirty="0" smtClean="0"/>
              <a:t>Monetisation</a:t>
            </a:r>
          </a:p>
          <a:p>
            <a:pPr algn="ctr"/>
            <a:r>
              <a:rPr lang="en-GB" sz="2400" dirty="0" smtClean="0"/>
              <a:t>Retention</a:t>
            </a:r>
            <a:endParaRPr lang="en-GB" sz="2400"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20</a:t>
            </a:fld>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Some popular metrics are </a:t>
            </a:r>
            <a:r>
              <a:rPr lang="en-GB" sz="3600" dirty="0" smtClean="0">
                <a:solidFill>
                  <a:srgbClr val="FF0000"/>
                </a:solidFill>
              </a:rPr>
              <a:t>bad</a:t>
            </a:r>
            <a:endParaRPr lang="en-GB" sz="3600" dirty="0">
              <a:solidFill>
                <a:srgbClr val="FF0000"/>
              </a:solidFill>
            </a:endParaRPr>
          </a:p>
        </p:txBody>
      </p:sp>
      <p:sp>
        <p:nvSpPr>
          <p:cNvPr id="38" name="Content Placeholder 37"/>
          <p:cNvSpPr>
            <a:spLocks noGrp="1"/>
          </p:cNvSpPr>
          <p:nvPr>
            <p:ph idx="4294967295"/>
          </p:nvPr>
        </p:nvSpPr>
        <p:spPr>
          <a:xfrm>
            <a:off x="3222625" y="1743075"/>
            <a:ext cx="5921375" cy="4559300"/>
          </a:xfrm>
        </p:spPr>
        <p:txBody>
          <a:bodyPr/>
          <a:lstStyle/>
          <a:p>
            <a:r>
              <a:rPr lang="en-GB" dirty="0" smtClean="0"/>
              <a:t>What </a:t>
            </a:r>
            <a:r>
              <a:rPr lang="en-GB" b="1" dirty="0" smtClean="0"/>
              <a:t>is</a:t>
            </a:r>
            <a:r>
              <a:rPr lang="en-GB" dirty="0" smtClean="0"/>
              <a:t> the right metric for ‘engagement’?</a:t>
            </a:r>
          </a:p>
          <a:p>
            <a:r>
              <a:rPr lang="en-GB" dirty="0" smtClean="0"/>
              <a:t>Which is the ‘better’ pattern?</a:t>
            </a:r>
            <a:endParaRPr lang="en-GB" dirty="0"/>
          </a:p>
        </p:txBody>
      </p:sp>
      <p:sp>
        <p:nvSpPr>
          <p:cNvPr id="4" name="Text Placeholder 3"/>
          <p:cNvSpPr>
            <a:spLocks noGrp="1"/>
          </p:cNvSpPr>
          <p:nvPr>
            <p:ph type="body" sz="half" idx="4294967295"/>
          </p:nvPr>
        </p:nvSpPr>
        <p:spPr>
          <a:xfrm>
            <a:off x="0" y="1730375"/>
            <a:ext cx="2468563" cy="4572000"/>
          </a:xfrm>
        </p:spPr>
        <p:txBody>
          <a:bodyPr>
            <a:normAutofit lnSpcReduction="10000"/>
          </a:bodyPr>
          <a:lstStyle/>
          <a:p>
            <a:endParaRPr lang="en-GB" sz="2000" dirty="0" smtClean="0"/>
          </a:p>
          <a:p>
            <a:r>
              <a:rPr lang="en-GB" sz="2000" dirty="0" smtClean="0"/>
              <a:t>Facebook resell per app summary data about DAU and MAU,  and leaderboard info is widely freely available</a:t>
            </a:r>
          </a:p>
          <a:p>
            <a:endParaRPr lang="en-GB" sz="2000" dirty="0" smtClean="0"/>
          </a:p>
          <a:p>
            <a:r>
              <a:rPr lang="en-GB" sz="2000" dirty="0" smtClean="0"/>
              <a:t>people think DAU/MAU is about retention and engagement </a:t>
            </a:r>
          </a:p>
          <a:p>
            <a:endParaRPr lang="en-GB" sz="2000" dirty="0" smtClean="0"/>
          </a:p>
          <a:p>
            <a:r>
              <a:rPr lang="en-GB" sz="2000" dirty="0" smtClean="0"/>
              <a:t>but... it ain’t</a:t>
            </a:r>
            <a:endParaRPr lang="en-GB" sz="2000" dirty="0"/>
          </a:p>
        </p:txBody>
      </p:sp>
      <p:grpSp>
        <p:nvGrpSpPr>
          <p:cNvPr id="39" name="Group 38"/>
          <p:cNvGrpSpPr/>
          <p:nvPr/>
        </p:nvGrpSpPr>
        <p:grpSpPr>
          <a:xfrm>
            <a:off x="3131840" y="3788395"/>
            <a:ext cx="5544146" cy="1728837"/>
            <a:chOff x="3131840" y="2852936"/>
            <a:chExt cx="5544146" cy="1728837"/>
          </a:xfrm>
        </p:grpSpPr>
        <p:cxnSp>
          <p:nvCxnSpPr>
            <p:cNvPr id="6" name="Straight Arrow Connector 5"/>
            <p:cNvCxnSpPr/>
            <p:nvPr/>
          </p:nvCxnSpPr>
          <p:spPr>
            <a:xfrm flipV="1">
              <a:off x="3131840" y="3068836"/>
              <a:ext cx="5544146" cy="12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131840" y="3573016"/>
              <a:ext cx="5544146" cy="645"/>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131840" y="4149080"/>
              <a:ext cx="5472608" cy="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491880" y="2852985"/>
              <a:ext cx="647700"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 name="Rectangle 9"/>
            <p:cNvSpPr/>
            <p:nvPr/>
          </p:nvSpPr>
          <p:spPr>
            <a:xfrm>
              <a:off x="4366592" y="3357810"/>
              <a:ext cx="647700"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 name="Rectangle 10"/>
            <p:cNvSpPr/>
            <p:nvPr/>
          </p:nvSpPr>
          <p:spPr>
            <a:xfrm>
              <a:off x="3491880" y="3357810"/>
              <a:ext cx="647700"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 name="Rectangle 11"/>
            <p:cNvSpPr/>
            <p:nvPr/>
          </p:nvSpPr>
          <p:spPr>
            <a:xfrm>
              <a:off x="5589886" y="3933180"/>
              <a:ext cx="2089150"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 name="Rectangle 12"/>
            <p:cNvSpPr/>
            <p:nvPr/>
          </p:nvSpPr>
          <p:spPr>
            <a:xfrm>
              <a:off x="7679036" y="2852936"/>
              <a:ext cx="647700"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 name="Rectangle 13"/>
            <p:cNvSpPr/>
            <p:nvPr/>
          </p:nvSpPr>
          <p:spPr>
            <a:xfrm>
              <a:off x="5508104" y="3356992"/>
              <a:ext cx="647700"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 name="Oval 14"/>
            <p:cNvSpPr/>
            <p:nvPr/>
          </p:nvSpPr>
          <p:spPr>
            <a:xfrm>
              <a:off x="8326736" y="2852936"/>
              <a:ext cx="215900" cy="2159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Oval 15"/>
            <p:cNvSpPr/>
            <p:nvPr/>
          </p:nvSpPr>
          <p:spPr>
            <a:xfrm>
              <a:off x="6156176" y="3356992"/>
              <a:ext cx="215900" cy="2159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 name="Rectangle 16"/>
            <p:cNvSpPr/>
            <p:nvPr/>
          </p:nvSpPr>
          <p:spPr>
            <a:xfrm>
              <a:off x="3491880" y="3933180"/>
              <a:ext cx="1738312"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8" name="Straight Arrow Connector 17"/>
            <p:cNvCxnSpPr/>
            <p:nvPr/>
          </p:nvCxnSpPr>
          <p:spPr>
            <a:xfrm>
              <a:off x="3131840" y="4581128"/>
              <a:ext cx="5472138" cy="59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491880" y="4365873"/>
              <a:ext cx="153987"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 name="Rectangle 19"/>
            <p:cNvSpPr/>
            <p:nvPr/>
          </p:nvSpPr>
          <p:spPr>
            <a:xfrm>
              <a:off x="3798267" y="4365873"/>
              <a:ext cx="153988"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Rectangle 20"/>
            <p:cNvSpPr/>
            <p:nvPr/>
          </p:nvSpPr>
          <p:spPr>
            <a:xfrm>
              <a:off x="4104655" y="4365873"/>
              <a:ext cx="155575"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Rectangle 21"/>
            <p:cNvSpPr/>
            <p:nvPr/>
          </p:nvSpPr>
          <p:spPr>
            <a:xfrm>
              <a:off x="4412630" y="4365873"/>
              <a:ext cx="153987"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Rectangle 22"/>
            <p:cNvSpPr/>
            <p:nvPr/>
          </p:nvSpPr>
          <p:spPr>
            <a:xfrm>
              <a:off x="4719017" y="4365873"/>
              <a:ext cx="153988"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Rectangle 23"/>
            <p:cNvSpPr/>
            <p:nvPr/>
          </p:nvSpPr>
          <p:spPr>
            <a:xfrm>
              <a:off x="5805786" y="4365824"/>
              <a:ext cx="155575"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Rectangle 24"/>
            <p:cNvSpPr/>
            <p:nvPr/>
          </p:nvSpPr>
          <p:spPr>
            <a:xfrm>
              <a:off x="6113761" y="4365824"/>
              <a:ext cx="153987"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 name="Rectangle 25"/>
            <p:cNvSpPr/>
            <p:nvPr/>
          </p:nvSpPr>
          <p:spPr>
            <a:xfrm>
              <a:off x="6420148" y="4365824"/>
              <a:ext cx="153988"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Rectangle 26"/>
            <p:cNvSpPr/>
            <p:nvPr/>
          </p:nvSpPr>
          <p:spPr>
            <a:xfrm>
              <a:off x="6726536" y="4365824"/>
              <a:ext cx="153987"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Rectangle 27"/>
            <p:cNvSpPr/>
            <p:nvPr/>
          </p:nvSpPr>
          <p:spPr>
            <a:xfrm>
              <a:off x="7032923" y="4365824"/>
              <a:ext cx="155575" cy="2159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9" name="Slide Number Placeholder 28"/>
          <p:cNvSpPr>
            <a:spLocks noGrp="1"/>
          </p:cNvSpPr>
          <p:nvPr>
            <p:ph type="sldNum" sz="quarter" idx="12"/>
          </p:nvPr>
        </p:nvSpPr>
        <p:spPr/>
        <p:txBody>
          <a:bodyPr/>
          <a:lstStyle/>
          <a:p>
            <a:fld id="{54F9CC8B-6A0E-452E-BC83-7116485D58DE}" type="slidenum">
              <a:rPr lang="en-GB" smtClean="0"/>
              <a:pPr/>
              <a:t>21</a:t>
            </a:fld>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No KPI is good but thinking makes it so</a:t>
            </a:r>
            <a:endParaRPr lang="en-GB" sz="3600" dirty="0"/>
          </a:p>
        </p:txBody>
      </p:sp>
      <p:sp>
        <p:nvSpPr>
          <p:cNvPr id="3" name="Oval 2"/>
          <p:cNvSpPr/>
          <p:nvPr/>
        </p:nvSpPr>
        <p:spPr>
          <a:xfrm>
            <a:off x="5158731" y="5008711"/>
            <a:ext cx="2268000" cy="1152525"/>
          </a:xfrm>
          <a:prstGeom prst="ellipse">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2000" b="1" dirty="0"/>
          </a:p>
        </p:txBody>
      </p:sp>
      <p:sp>
        <p:nvSpPr>
          <p:cNvPr id="4" name="Oval 3"/>
          <p:cNvSpPr/>
          <p:nvPr/>
        </p:nvSpPr>
        <p:spPr>
          <a:xfrm>
            <a:off x="4067944" y="1556792"/>
            <a:ext cx="2268000" cy="1512887"/>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400" b="1" dirty="0"/>
              <a:t>Retention</a:t>
            </a:r>
          </a:p>
        </p:txBody>
      </p:sp>
      <p:sp>
        <p:nvSpPr>
          <p:cNvPr id="5" name="Oval 4"/>
          <p:cNvSpPr/>
          <p:nvPr/>
        </p:nvSpPr>
        <p:spPr>
          <a:xfrm>
            <a:off x="323528" y="1844824"/>
            <a:ext cx="2267893" cy="15128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a:t>Engage-</a:t>
            </a:r>
          </a:p>
          <a:p>
            <a:pPr algn="ctr" fontAlgn="auto">
              <a:spcBef>
                <a:spcPts val="0"/>
              </a:spcBef>
              <a:spcAft>
                <a:spcPts val="0"/>
              </a:spcAft>
              <a:defRPr/>
            </a:pPr>
            <a:r>
              <a:rPr lang="en-GB" sz="2000" b="1" dirty="0"/>
              <a:t>ment</a:t>
            </a:r>
          </a:p>
        </p:txBody>
      </p:sp>
      <p:sp>
        <p:nvSpPr>
          <p:cNvPr id="6" name="Oval 5"/>
          <p:cNvSpPr/>
          <p:nvPr/>
        </p:nvSpPr>
        <p:spPr>
          <a:xfrm>
            <a:off x="2494905" y="3495824"/>
            <a:ext cx="2268000" cy="1512887"/>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a:t>Virality</a:t>
            </a:r>
          </a:p>
        </p:txBody>
      </p:sp>
      <p:sp>
        <p:nvSpPr>
          <p:cNvPr id="7" name="Oval 6"/>
          <p:cNvSpPr/>
          <p:nvPr/>
        </p:nvSpPr>
        <p:spPr>
          <a:xfrm>
            <a:off x="6516216" y="2780928"/>
            <a:ext cx="2268000" cy="151288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a:t>Monetis-ation</a:t>
            </a:r>
          </a:p>
        </p:txBody>
      </p:sp>
      <p:sp>
        <p:nvSpPr>
          <p:cNvPr id="8" name="TextBox 7"/>
          <p:cNvSpPr txBox="1"/>
          <p:nvPr/>
        </p:nvSpPr>
        <p:spPr>
          <a:xfrm>
            <a:off x="5927213" y="5415607"/>
            <a:ext cx="877035" cy="461665"/>
          </a:xfrm>
          <a:prstGeom prst="rect">
            <a:avLst/>
          </a:prstGeom>
          <a:noFill/>
          <a:ln>
            <a:noFill/>
          </a:ln>
        </p:spPr>
        <p:txBody>
          <a:bodyPr wrap="none">
            <a:spAutoFit/>
            <a:scene3d>
              <a:camera prst="orthographicFront"/>
              <a:lightRig rig="threePt" dir="t"/>
            </a:scene3d>
            <a:sp3d prstMaterial="matte"/>
          </a:bodyPr>
          <a:lstStyle/>
          <a:p>
            <a:pPr fontAlgn="auto">
              <a:spcBef>
                <a:spcPts val="0"/>
              </a:spcBef>
              <a:spcAft>
                <a:spcPts val="0"/>
              </a:spcAft>
              <a:defRPr/>
            </a:pPr>
            <a:r>
              <a:rPr lang="en-GB" sz="2400" b="1" dirty="0">
                <a:solidFill>
                  <a:schemeClr val="bg1"/>
                </a:solidFill>
                <a:latin typeface="+mn-lt"/>
              </a:rPr>
              <a:t>LTCV</a:t>
            </a:r>
          </a:p>
        </p:txBody>
      </p:sp>
      <p:cxnSp>
        <p:nvCxnSpPr>
          <p:cNvPr id="9" name="Straight Arrow Connector 8"/>
          <p:cNvCxnSpPr>
            <a:stCxn id="5" idx="6"/>
            <a:endCxn id="4" idx="2"/>
          </p:cNvCxnSpPr>
          <p:nvPr/>
        </p:nvCxnSpPr>
        <p:spPr>
          <a:xfrm flipV="1">
            <a:off x="2591421" y="2313236"/>
            <a:ext cx="1476523" cy="28803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5"/>
            <a:endCxn id="7" idx="2"/>
          </p:cNvCxnSpPr>
          <p:nvPr/>
        </p:nvCxnSpPr>
        <p:spPr>
          <a:xfrm>
            <a:off x="6003803" y="2848122"/>
            <a:ext cx="512413" cy="689250"/>
          </a:xfrm>
          <a:prstGeom prst="straightConnector1">
            <a:avLst/>
          </a:prstGeom>
          <a:ln>
            <a:solidFill>
              <a:srgbClr val="00B05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4"/>
            <a:endCxn id="6" idx="2"/>
          </p:cNvCxnSpPr>
          <p:nvPr/>
        </p:nvCxnSpPr>
        <p:spPr>
          <a:xfrm>
            <a:off x="1457475" y="3357711"/>
            <a:ext cx="1037430" cy="894557"/>
          </a:xfrm>
          <a:prstGeom prst="straightConnector1">
            <a:avLst/>
          </a:prstGeom>
          <a:ln w="38100">
            <a:solidFill>
              <a:srgbClr val="00B05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6"/>
            <a:endCxn id="4" idx="4"/>
          </p:cNvCxnSpPr>
          <p:nvPr/>
        </p:nvCxnSpPr>
        <p:spPr>
          <a:xfrm flipV="1">
            <a:off x="4762905" y="3069679"/>
            <a:ext cx="439039" cy="1182589"/>
          </a:xfrm>
          <a:prstGeom prst="straightConnector1">
            <a:avLst/>
          </a:prstGeom>
          <a:ln w="3810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51520" y="5013176"/>
            <a:ext cx="2268000" cy="1511300"/>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smtClean="0"/>
              <a:t>Customer</a:t>
            </a:r>
          </a:p>
          <a:p>
            <a:pPr algn="ctr" fontAlgn="auto">
              <a:spcBef>
                <a:spcPts val="0"/>
              </a:spcBef>
              <a:spcAft>
                <a:spcPts val="0"/>
              </a:spcAft>
              <a:defRPr/>
            </a:pPr>
            <a:r>
              <a:rPr lang="en-GB" sz="2000" b="1" dirty="0" smtClean="0"/>
              <a:t>acquisition</a:t>
            </a:r>
          </a:p>
          <a:p>
            <a:pPr algn="ctr" fontAlgn="auto">
              <a:spcBef>
                <a:spcPts val="0"/>
              </a:spcBef>
              <a:spcAft>
                <a:spcPts val="0"/>
              </a:spcAft>
              <a:defRPr/>
            </a:pPr>
            <a:r>
              <a:rPr lang="en-GB" sz="2000" b="1" dirty="0" smtClean="0"/>
              <a:t>cost</a:t>
            </a:r>
            <a:endParaRPr lang="en-GB" sz="2000" b="1" dirty="0"/>
          </a:p>
        </p:txBody>
      </p:sp>
      <p:cxnSp>
        <p:nvCxnSpPr>
          <p:cNvPr id="14" name="Straight Arrow Connector 13"/>
          <p:cNvCxnSpPr>
            <a:stCxn id="13" idx="6"/>
            <a:endCxn id="3" idx="2"/>
          </p:cNvCxnSpPr>
          <p:nvPr/>
        </p:nvCxnSpPr>
        <p:spPr>
          <a:xfrm flipV="1">
            <a:off x="2519520" y="5584974"/>
            <a:ext cx="2639211" cy="1838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5"/>
            <a:endCxn id="7" idx="3"/>
          </p:cNvCxnSpPr>
          <p:nvPr/>
        </p:nvCxnSpPr>
        <p:spPr>
          <a:xfrm>
            <a:off x="2259296" y="3136154"/>
            <a:ext cx="4589061" cy="936104"/>
          </a:xfrm>
          <a:prstGeom prst="straightConnector1">
            <a:avLst/>
          </a:prstGeom>
          <a:ln>
            <a:solidFill>
              <a:srgbClr val="00B050"/>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3"/>
            <a:endCxn id="3" idx="7"/>
          </p:cNvCxnSpPr>
          <p:nvPr/>
        </p:nvCxnSpPr>
        <p:spPr>
          <a:xfrm>
            <a:off x="6848357" y="4072258"/>
            <a:ext cx="246233" cy="1105236"/>
          </a:xfrm>
          <a:prstGeom prst="straightConnector1">
            <a:avLst/>
          </a:prstGeom>
          <a:ln w="3810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3"/>
            <a:endCxn id="13" idx="7"/>
          </p:cNvCxnSpPr>
          <p:nvPr/>
        </p:nvCxnSpPr>
        <p:spPr>
          <a:xfrm flipH="1">
            <a:off x="2187379" y="4787154"/>
            <a:ext cx="639667" cy="447347"/>
          </a:xfrm>
          <a:prstGeom prst="straightConnector1">
            <a:avLst/>
          </a:prstGeom>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5"/>
            <a:endCxn id="3" idx="1"/>
          </p:cNvCxnSpPr>
          <p:nvPr/>
        </p:nvCxnSpPr>
        <p:spPr>
          <a:xfrm>
            <a:off x="4430764" y="4787154"/>
            <a:ext cx="1060108" cy="390340"/>
          </a:xfrm>
          <a:prstGeom prst="straightConnector1">
            <a:avLst/>
          </a:prstGeom>
          <a:ln>
            <a:solidFill>
              <a:srgbClr val="00B050"/>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9" name="Slide Number Placeholder 18"/>
          <p:cNvSpPr>
            <a:spLocks noGrp="1"/>
          </p:cNvSpPr>
          <p:nvPr>
            <p:ph type="sldNum" sz="quarter" idx="12"/>
          </p:nvPr>
        </p:nvSpPr>
        <p:spPr/>
        <p:txBody>
          <a:bodyPr/>
          <a:lstStyle/>
          <a:p>
            <a:fld id="{54F9CC8B-6A0E-452E-BC83-7116485D58DE}" type="slidenum">
              <a:rPr lang="en-GB" smtClean="0"/>
              <a:pPr/>
              <a:t>22</a:t>
            </a:fld>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Virality, retention, and value</a:t>
            </a:r>
          </a:p>
        </p:txBody>
      </p:sp>
      <p:sp>
        <p:nvSpPr>
          <p:cNvPr id="20483" name="Rectangle 3"/>
          <p:cNvSpPr>
            <a:spLocks noChangeArrowheads="1"/>
          </p:cNvSpPr>
          <p:nvPr/>
        </p:nvSpPr>
        <p:spPr bwMode="auto">
          <a:xfrm>
            <a:off x="755576" y="5805264"/>
            <a:ext cx="7200900" cy="460375"/>
          </a:xfrm>
          <a:prstGeom prst="rect">
            <a:avLst/>
          </a:prstGeom>
          <a:noFill/>
          <a:ln w="9525">
            <a:noFill/>
            <a:miter lim="800000"/>
            <a:headEnd/>
            <a:tailEnd/>
          </a:ln>
        </p:spPr>
        <p:txBody>
          <a:bodyPr>
            <a:spAutoFit/>
          </a:bodyPr>
          <a:lstStyle/>
          <a:p>
            <a:r>
              <a:rPr lang="en-GB" sz="1200" i="1" dirty="0">
                <a:latin typeface="Calibri" pitchFamily="34" charset="0"/>
              </a:rPr>
              <a:t>Diffusion dynamics of games on online social networks, </a:t>
            </a:r>
            <a:r>
              <a:rPr lang="en-GB" sz="1200" dirty="0">
                <a:latin typeface="Calibri" pitchFamily="34" charset="0"/>
              </a:rPr>
              <a:t>Wei, Yang, Adamic, de Araújo and Rehki</a:t>
            </a:r>
          </a:p>
          <a:p>
            <a:r>
              <a:rPr lang="en-GB" sz="1200" dirty="0">
                <a:latin typeface="Calibri" pitchFamily="34" charset="0"/>
              </a:rPr>
              <a:t>http://www-personal.umich.edu/~ladamic/papers/FBgames/FBgameDiffusion.pdf</a:t>
            </a:r>
          </a:p>
        </p:txBody>
      </p:sp>
      <p:grpSp>
        <p:nvGrpSpPr>
          <p:cNvPr id="2" name="Group 60"/>
          <p:cNvGrpSpPr>
            <a:grpSpLocks/>
          </p:cNvGrpSpPr>
          <p:nvPr/>
        </p:nvGrpSpPr>
        <p:grpSpPr bwMode="auto">
          <a:xfrm>
            <a:off x="1728788" y="1844675"/>
            <a:ext cx="4424362" cy="2041525"/>
            <a:chOff x="2674735" y="971436"/>
            <a:chExt cx="4424838" cy="2040979"/>
          </a:xfrm>
        </p:grpSpPr>
        <p:cxnSp>
          <p:nvCxnSpPr>
            <p:cNvPr id="7" name="Straight Connector 6"/>
            <p:cNvCxnSpPr/>
            <p:nvPr/>
          </p:nvCxnSpPr>
          <p:spPr>
            <a:xfrm>
              <a:off x="5705598" y="1649118"/>
              <a:ext cx="0" cy="136329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0509" name="TextBox 7"/>
            <p:cNvSpPr txBox="1">
              <a:spLocks noChangeArrowheads="1"/>
            </p:cNvSpPr>
            <p:nvPr/>
          </p:nvSpPr>
          <p:spPr bwMode="auto">
            <a:xfrm>
              <a:off x="2674735" y="1763524"/>
              <a:ext cx="1978747" cy="369332"/>
            </a:xfrm>
            <a:prstGeom prst="rect">
              <a:avLst/>
            </a:prstGeom>
            <a:noFill/>
            <a:ln w="9525">
              <a:noFill/>
              <a:miter lim="800000"/>
              <a:headEnd/>
              <a:tailEnd/>
            </a:ln>
          </p:spPr>
          <p:txBody>
            <a:bodyPr wrap="none">
              <a:spAutoFit/>
            </a:bodyPr>
            <a:lstStyle/>
            <a:p>
              <a:r>
                <a:rPr lang="en-GB" dirty="0">
                  <a:latin typeface="Calibri" pitchFamily="34" charset="0"/>
                </a:rPr>
                <a:t>Recruited by friend</a:t>
              </a:r>
            </a:p>
          </p:txBody>
        </p:sp>
        <p:sp>
          <p:nvSpPr>
            <p:cNvPr id="20510" name="TextBox 8"/>
            <p:cNvSpPr txBox="1">
              <a:spLocks noChangeArrowheads="1"/>
            </p:cNvSpPr>
            <p:nvPr/>
          </p:nvSpPr>
          <p:spPr bwMode="auto">
            <a:xfrm>
              <a:off x="2699792" y="2483604"/>
              <a:ext cx="731290" cy="369332"/>
            </a:xfrm>
            <a:prstGeom prst="rect">
              <a:avLst/>
            </a:prstGeom>
            <a:noFill/>
            <a:ln w="9525">
              <a:noFill/>
              <a:miter lim="800000"/>
              <a:headEnd/>
              <a:tailEnd/>
            </a:ln>
          </p:spPr>
          <p:txBody>
            <a:bodyPr wrap="none">
              <a:spAutoFit/>
            </a:bodyPr>
            <a:lstStyle/>
            <a:p>
              <a:r>
                <a:rPr lang="en-GB" dirty="0">
                  <a:latin typeface="Calibri" pitchFamily="34" charset="0"/>
                </a:rPr>
                <a:t>Other</a:t>
              </a:r>
            </a:p>
          </p:txBody>
        </p:sp>
        <p:sp>
          <p:nvSpPr>
            <p:cNvPr id="20511" name="TextBox 9"/>
            <p:cNvSpPr txBox="1">
              <a:spLocks noChangeArrowheads="1"/>
            </p:cNvSpPr>
            <p:nvPr/>
          </p:nvSpPr>
          <p:spPr bwMode="auto">
            <a:xfrm>
              <a:off x="4847308" y="971436"/>
              <a:ext cx="2019871" cy="369332"/>
            </a:xfrm>
            <a:prstGeom prst="rect">
              <a:avLst/>
            </a:prstGeom>
            <a:noFill/>
            <a:ln w="9525">
              <a:noFill/>
              <a:miter lim="800000"/>
              <a:headEnd/>
              <a:tailEnd/>
            </a:ln>
          </p:spPr>
          <p:txBody>
            <a:bodyPr>
              <a:spAutoFit/>
            </a:bodyPr>
            <a:lstStyle/>
            <a:p>
              <a:r>
                <a:rPr lang="en-GB" dirty="0">
                  <a:latin typeface="Calibri" pitchFamily="34" charset="0"/>
                </a:rPr>
                <a:t>Play after day 1?</a:t>
              </a:r>
            </a:p>
          </p:txBody>
        </p:sp>
        <p:sp>
          <p:nvSpPr>
            <p:cNvPr id="20512" name="TextBox 10"/>
            <p:cNvSpPr txBox="1">
              <a:spLocks noChangeArrowheads="1"/>
            </p:cNvSpPr>
            <p:nvPr/>
          </p:nvSpPr>
          <p:spPr bwMode="auto">
            <a:xfrm>
              <a:off x="4924884" y="1331476"/>
              <a:ext cx="455574" cy="369332"/>
            </a:xfrm>
            <a:prstGeom prst="rect">
              <a:avLst/>
            </a:prstGeom>
            <a:noFill/>
            <a:ln w="9525">
              <a:noFill/>
              <a:miter lim="800000"/>
              <a:headEnd/>
              <a:tailEnd/>
            </a:ln>
          </p:spPr>
          <p:txBody>
            <a:bodyPr wrap="none">
              <a:spAutoFit/>
            </a:bodyPr>
            <a:lstStyle/>
            <a:p>
              <a:r>
                <a:rPr lang="en-GB" dirty="0">
                  <a:solidFill>
                    <a:srgbClr val="FF0000"/>
                  </a:solidFill>
                  <a:latin typeface="Calibri" pitchFamily="34" charset="0"/>
                </a:rPr>
                <a:t>No</a:t>
              </a:r>
            </a:p>
          </p:txBody>
        </p:sp>
        <p:sp>
          <p:nvSpPr>
            <p:cNvPr id="20513" name="TextBox 11"/>
            <p:cNvSpPr txBox="1">
              <a:spLocks noChangeArrowheads="1"/>
            </p:cNvSpPr>
            <p:nvPr/>
          </p:nvSpPr>
          <p:spPr bwMode="auto">
            <a:xfrm>
              <a:off x="6065249" y="1331476"/>
              <a:ext cx="485518" cy="369332"/>
            </a:xfrm>
            <a:prstGeom prst="rect">
              <a:avLst/>
            </a:prstGeom>
            <a:noFill/>
            <a:ln w="9525">
              <a:noFill/>
              <a:miter lim="800000"/>
              <a:headEnd/>
              <a:tailEnd/>
            </a:ln>
          </p:spPr>
          <p:txBody>
            <a:bodyPr wrap="none">
              <a:spAutoFit/>
            </a:bodyPr>
            <a:lstStyle/>
            <a:p>
              <a:r>
                <a:rPr lang="en-GB" dirty="0">
                  <a:solidFill>
                    <a:srgbClr val="00B050"/>
                  </a:solidFill>
                  <a:latin typeface="Calibri" pitchFamily="34" charset="0"/>
                </a:rPr>
                <a:t>Yes</a:t>
              </a:r>
            </a:p>
          </p:txBody>
        </p:sp>
        <p:sp>
          <p:nvSpPr>
            <p:cNvPr id="14" name="Oval 13"/>
            <p:cNvSpPr/>
            <p:nvPr/>
          </p:nvSpPr>
          <p:spPr>
            <a:xfrm>
              <a:off x="5472211" y="2579144"/>
              <a:ext cx="233387" cy="211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 name="Oval 14"/>
            <p:cNvSpPr/>
            <p:nvPr/>
          </p:nvSpPr>
          <p:spPr>
            <a:xfrm>
              <a:off x="5240411" y="2579144"/>
              <a:ext cx="231800" cy="211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Oval 15"/>
            <p:cNvSpPr/>
            <p:nvPr/>
          </p:nvSpPr>
          <p:spPr>
            <a:xfrm>
              <a:off x="5008611" y="2579144"/>
              <a:ext cx="231800" cy="211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 name="Oval 16"/>
            <p:cNvSpPr/>
            <p:nvPr/>
          </p:nvSpPr>
          <p:spPr>
            <a:xfrm>
              <a:off x="4775223" y="2579144"/>
              <a:ext cx="233388" cy="211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Oval 17"/>
            <p:cNvSpPr/>
            <p:nvPr/>
          </p:nvSpPr>
          <p:spPr>
            <a:xfrm>
              <a:off x="4543423" y="2579144"/>
              <a:ext cx="231800" cy="211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 name="Oval 18"/>
            <p:cNvSpPr/>
            <p:nvPr/>
          </p:nvSpPr>
          <p:spPr>
            <a:xfrm>
              <a:off x="4311623" y="2579144"/>
              <a:ext cx="231800" cy="211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 name="Oval 19"/>
            <p:cNvSpPr/>
            <p:nvPr/>
          </p:nvSpPr>
          <p:spPr>
            <a:xfrm>
              <a:off x="4078236" y="2579144"/>
              <a:ext cx="233387" cy="211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Oval 20"/>
            <p:cNvSpPr/>
            <p:nvPr/>
          </p:nvSpPr>
          <p:spPr>
            <a:xfrm>
              <a:off x="3846436" y="2579144"/>
              <a:ext cx="231800" cy="21108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Oval 21"/>
            <p:cNvSpPr/>
            <p:nvPr/>
          </p:nvSpPr>
          <p:spPr>
            <a:xfrm>
              <a:off x="5472211" y="1844327"/>
              <a:ext cx="233387" cy="21108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Oval 22"/>
            <p:cNvSpPr/>
            <p:nvPr/>
          </p:nvSpPr>
          <p:spPr>
            <a:xfrm>
              <a:off x="5240411" y="1844327"/>
              <a:ext cx="231800" cy="21108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Oval 23"/>
            <p:cNvSpPr/>
            <p:nvPr/>
          </p:nvSpPr>
          <p:spPr>
            <a:xfrm>
              <a:off x="5008611" y="1844327"/>
              <a:ext cx="231800" cy="21108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Oval 24"/>
            <p:cNvSpPr/>
            <p:nvPr/>
          </p:nvSpPr>
          <p:spPr>
            <a:xfrm>
              <a:off x="4775223" y="1844327"/>
              <a:ext cx="233388" cy="21108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 name="Oval 25"/>
            <p:cNvSpPr/>
            <p:nvPr/>
          </p:nvSpPr>
          <p:spPr>
            <a:xfrm>
              <a:off x="5705598" y="1844327"/>
              <a:ext cx="231800" cy="21108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Oval 26"/>
            <p:cNvSpPr/>
            <p:nvPr/>
          </p:nvSpPr>
          <p:spPr>
            <a:xfrm>
              <a:off x="5937398" y="1844327"/>
              <a:ext cx="233388" cy="21108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Oval 27"/>
            <p:cNvSpPr/>
            <p:nvPr/>
          </p:nvSpPr>
          <p:spPr>
            <a:xfrm>
              <a:off x="6170786" y="1844327"/>
              <a:ext cx="231800" cy="21108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Oval 28"/>
            <p:cNvSpPr/>
            <p:nvPr/>
          </p:nvSpPr>
          <p:spPr>
            <a:xfrm>
              <a:off x="6402586" y="1844327"/>
              <a:ext cx="231800" cy="21108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Oval 29"/>
            <p:cNvSpPr/>
            <p:nvPr/>
          </p:nvSpPr>
          <p:spPr>
            <a:xfrm>
              <a:off x="6634386" y="1844327"/>
              <a:ext cx="233387" cy="21108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1" name="Oval 30"/>
            <p:cNvSpPr/>
            <p:nvPr/>
          </p:nvSpPr>
          <p:spPr>
            <a:xfrm>
              <a:off x="6867773" y="1844327"/>
              <a:ext cx="231800" cy="21108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 name="Oval 31"/>
            <p:cNvSpPr/>
            <p:nvPr/>
          </p:nvSpPr>
          <p:spPr>
            <a:xfrm>
              <a:off x="5705598" y="2579144"/>
              <a:ext cx="231800" cy="211081"/>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3" name="Oval 32"/>
            <p:cNvSpPr/>
            <p:nvPr/>
          </p:nvSpPr>
          <p:spPr>
            <a:xfrm>
              <a:off x="5937398" y="2579144"/>
              <a:ext cx="233388" cy="211081"/>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grpSp>
      <p:grpSp>
        <p:nvGrpSpPr>
          <p:cNvPr id="3" name="Group 59"/>
          <p:cNvGrpSpPr>
            <a:grpSpLocks/>
          </p:cNvGrpSpPr>
          <p:nvPr/>
        </p:nvGrpSpPr>
        <p:grpSpPr bwMode="auto">
          <a:xfrm>
            <a:off x="1417638" y="4416425"/>
            <a:ext cx="6507162" cy="849313"/>
            <a:chOff x="1043608" y="3721894"/>
            <a:chExt cx="6506691" cy="849510"/>
          </a:xfrm>
        </p:grpSpPr>
        <p:sp>
          <p:nvSpPr>
            <p:cNvPr id="38" name="Oval 37"/>
            <p:cNvSpPr/>
            <p:nvPr/>
          </p:nvSpPr>
          <p:spPr>
            <a:xfrm>
              <a:off x="2670677" y="3721894"/>
              <a:ext cx="231758"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9" name="Oval 38"/>
            <p:cNvSpPr/>
            <p:nvPr/>
          </p:nvSpPr>
          <p:spPr>
            <a:xfrm>
              <a:off x="2437332" y="3721894"/>
              <a:ext cx="233345"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 name="Oval 39"/>
            <p:cNvSpPr/>
            <p:nvPr/>
          </p:nvSpPr>
          <p:spPr>
            <a:xfrm>
              <a:off x="2205574" y="3721894"/>
              <a:ext cx="231758"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 name="Oval 40"/>
            <p:cNvSpPr/>
            <p:nvPr/>
          </p:nvSpPr>
          <p:spPr>
            <a:xfrm>
              <a:off x="1973816" y="3721894"/>
              <a:ext cx="231758"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2" name="Oval 41"/>
            <p:cNvSpPr/>
            <p:nvPr/>
          </p:nvSpPr>
          <p:spPr>
            <a:xfrm>
              <a:off x="1740470" y="3721894"/>
              <a:ext cx="233346"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Oval 42"/>
            <p:cNvSpPr/>
            <p:nvPr/>
          </p:nvSpPr>
          <p:spPr>
            <a:xfrm>
              <a:off x="1508711" y="3721894"/>
              <a:ext cx="231758"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4" name="Oval 43"/>
            <p:cNvSpPr/>
            <p:nvPr/>
          </p:nvSpPr>
          <p:spPr>
            <a:xfrm>
              <a:off x="1275366" y="3721894"/>
              <a:ext cx="233345"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Oval 44"/>
            <p:cNvSpPr/>
            <p:nvPr/>
          </p:nvSpPr>
          <p:spPr>
            <a:xfrm>
              <a:off x="1043608" y="3721894"/>
              <a:ext cx="231758"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6" name="Oval 45"/>
            <p:cNvSpPr/>
            <p:nvPr/>
          </p:nvSpPr>
          <p:spPr>
            <a:xfrm>
              <a:off x="2902435" y="3721894"/>
              <a:ext cx="233346"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7" name="Oval 46"/>
            <p:cNvSpPr/>
            <p:nvPr/>
          </p:nvSpPr>
          <p:spPr>
            <a:xfrm>
              <a:off x="3135782" y="3721894"/>
              <a:ext cx="231758" cy="21118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8" name="Oval 47"/>
            <p:cNvSpPr/>
            <p:nvPr/>
          </p:nvSpPr>
          <p:spPr>
            <a:xfrm>
              <a:off x="3102446" y="4360217"/>
              <a:ext cx="231758" cy="21118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9" name="Oval 48"/>
            <p:cNvSpPr/>
            <p:nvPr/>
          </p:nvSpPr>
          <p:spPr>
            <a:xfrm>
              <a:off x="2870688" y="4360217"/>
              <a:ext cx="231758" cy="21118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0" name="Oval 49"/>
            <p:cNvSpPr/>
            <p:nvPr/>
          </p:nvSpPr>
          <p:spPr>
            <a:xfrm>
              <a:off x="2637343" y="4360217"/>
              <a:ext cx="233345" cy="21118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1" name="Oval 50"/>
            <p:cNvSpPr/>
            <p:nvPr/>
          </p:nvSpPr>
          <p:spPr>
            <a:xfrm>
              <a:off x="2405584" y="4360217"/>
              <a:ext cx="231758"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2" name="Oval 51"/>
            <p:cNvSpPr/>
            <p:nvPr/>
          </p:nvSpPr>
          <p:spPr>
            <a:xfrm>
              <a:off x="2172238" y="4360217"/>
              <a:ext cx="233346"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3" name="Oval 52"/>
            <p:cNvSpPr/>
            <p:nvPr/>
          </p:nvSpPr>
          <p:spPr>
            <a:xfrm>
              <a:off x="1940480" y="4360217"/>
              <a:ext cx="231758"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4" name="Oval 53"/>
            <p:cNvSpPr/>
            <p:nvPr/>
          </p:nvSpPr>
          <p:spPr>
            <a:xfrm>
              <a:off x="1708722" y="4360217"/>
              <a:ext cx="231758"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Oval 54"/>
            <p:cNvSpPr/>
            <p:nvPr/>
          </p:nvSpPr>
          <p:spPr>
            <a:xfrm>
              <a:off x="1475377" y="4360217"/>
              <a:ext cx="233345" cy="211187"/>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6" name="Oval 55"/>
            <p:cNvSpPr/>
            <p:nvPr/>
          </p:nvSpPr>
          <p:spPr>
            <a:xfrm>
              <a:off x="3334204" y="4360217"/>
              <a:ext cx="233346" cy="21118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7" name="Oval 56"/>
            <p:cNvSpPr/>
            <p:nvPr/>
          </p:nvSpPr>
          <p:spPr>
            <a:xfrm>
              <a:off x="3567550" y="4360217"/>
              <a:ext cx="231758" cy="21118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8" name="Right Brace 57"/>
            <p:cNvSpPr/>
            <p:nvPr/>
          </p:nvSpPr>
          <p:spPr>
            <a:xfrm rot="16200000">
              <a:off x="3046029" y="3606939"/>
              <a:ext cx="427136" cy="1079422"/>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0507" name="TextBox 58"/>
            <p:cNvSpPr txBox="1">
              <a:spLocks noChangeArrowheads="1"/>
            </p:cNvSpPr>
            <p:nvPr/>
          </p:nvSpPr>
          <p:spPr bwMode="auto">
            <a:xfrm>
              <a:off x="4078451" y="3721894"/>
              <a:ext cx="3471848" cy="646331"/>
            </a:xfrm>
            <a:prstGeom prst="rect">
              <a:avLst/>
            </a:prstGeom>
            <a:noFill/>
            <a:ln w="9525">
              <a:noFill/>
              <a:miter lim="800000"/>
              <a:headEnd/>
              <a:tailEnd/>
            </a:ln>
          </p:spPr>
          <p:txBody>
            <a:bodyPr wrap="none">
              <a:spAutoFit/>
            </a:bodyPr>
            <a:lstStyle/>
            <a:p>
              <a:r>
                <a:rPr lang="en-GB" dirty="0">
                  <a:latin typeface="Calibri" pitchFamily="34" charset="0"/>
                </a:rPr>
                <a:t>10% of inviters responsible for 50%</a:t>
              </a:r>
            </a:p>
            <a:p>
              <a:r>
                <a:rPr lang="en-GB" dirty="0">
                  <a:latin typeface="Calibri" pitchFamily="34" charset="0"/>
                </a:rPr>
                <a:t>of successful invitations</a:t>
              </a:r>
            </a:p>
          </p:txBody>
        </p:sp>
      </p:grpSp>
      <p:sp>
        <p:nvSpPr>
          <p:cNvPr id="59" name="TextBox 58"/>
          <p:cNvSpPr txBox="1"/>
          <p:nvPr/>
        </p:nvSpPr>
        <p:spPr>
          <a:xfrm>
            <a:off x="683568" y="1916832"/>
            <a:ext cx="1205971" cy="369332"/>
          </a:xfrm>
          <a:prstGeom prst="rect">
            <a:avLst/>
          </a:prstGeom>
          <a:noFill/>
        </p:spPr>
        <p:txBody>
          <a:bodyPr wrap="none" rtlCol="0">
            <a:spAutoFit/>
          </a:bodyPr>
          <a:lstStyle/>
          <a:p>
            <a:r>
              <a:rPr lang="en-GB" b="1" dirty="0" smtClean="0"/>
              <a:t>Retention</a:t>
            </a:r>
            <a:endParaRPr lang="en-GB" b="1" dirty="0"/>
          </a:p>
        </p:txBody>
      </p:sp>
      <p:sp>
        <p:nvSpPr>
          <p:cNvPr id="60" name="TextBox 59"/>
          <p:cNvSpPr txBox="1"/>
          <p:nvPr/>
        </p:nvSpPr>
        <p:spPr>
          <a:xfrm>
            <a:off x="755576" y="3933056"/>
            <a:ext cx="769763" cy="369332"/>
          </a:xfrm>
          <a:prstGeom prst="rect">
            <a:avLst/>
          </a:prstGeom>
          <a:noFill/>
        </p:spPr>
        <p:txBody>
          <a:bodyPr wrap="none" rtlCol="0">
            <a:spAutoFit/>
          </a:bodyPr>
          <a:lstStyle/>
          <a:p>
            <a:r>
              <a:rPr lang="en-GB" b="1" dirty="0" smtClean="0"/>
              <a:t>Value</a:t>
            </a:r>
            <a:endParaRPr lang="en-GB" b="1" dirty="0"/>
          </a:p>
        </p:txBody>
      </p:sp>
      <p:sp>
        <p:nvSpPr>
          <p:cNvPr id="61" name="Slide Number Placeholder 60"/>
          <p:cNvSpPr>
            <a:spLocks noGrp="1"/>
          </p:cNvSpPr>
          <p:nvPr>
            <p:ph type="sldNum" sz="quarter" idx="12"/>
          </p:nvPr>
        </p:nvSpPr>
        <p:spPr/>
        <p:txBody>
          <a:bodyPr/>
          <a:lstStyle/>
          <a:p>
            <a:fld id="{54F9CC8B-6A0E-452E-BC83-7116485D58DE}" type="slidenum">
              <a:rPr lang="en-GB" smtClean="0"/>
              <a:pPr/>
              <a:t>23</a:t>
            </a:fld>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Analytics</a:t>
            </a:r>
          </a:p>
        </p:txBody>
      </p:sp>
      <p:sp>
        <p:nvSpPr>
          <p:cNvPr id="6" name="Rectangle 5"/>
          <p:cNvSpPr/>
          <p:nvPr/>
        </p:nvSpPr>
        <p:spPr>
          <a:xfrm>
            <a:off x="3275856" y="2384425"/>
            <a:ext cx="1584176" cy="1296988"/>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Experience</a:t>
            </a:r>
          </a:p>
          <a:p>
            <a:pPr algn="ctr" fontAlgn="auto">
              <a:spcBef>
                <a:spcPts val="0"/>
              </a:spcBef>
              <a:spcAft>
                <a:spcPts val="0"/>
              </a:spcAft>
              <a:defRPr/>
            </a:pPr>
            <a:r>
              <a:rPr lang="en-GB" sz="2000" b="1" dirty="0">
                <a:solidFill>
                  <a:schemeClr val="bg1"/>
                </a:solidFill>
              </a:rPr>
              <a:t>types</a:t>
            </a:r>
          </a:p>
        </p:txBody>
      </p:sp>
      <p:sp>
        <p:nvSpPr>
          <p:cNvPr id="7" name="Rectangle 6"/>
          <p:cNvSpPr/>
          <p:nvPr/>
        </p:nvSpPr>
        <p:spPr>
          <a:xfrm>
            <a:off x="5580112" y="3429992"/>
            <a:ext cx="792162" cy="1511176"/>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K</a:t>
            </a:r>
          </a:p>
          <a:p>
            <a:pPr algn="ctr" fontAlgn="auto">
              <a:spcBef>
                <a:spcPts val="0"/>
              </a:spcBef>
              <a:spcAft>
                <a:spcPts val="0"/>
              </a:spcAft>
              <a:defRPr/>
            </a:pPr>
            <a:r>
              <a:rPr lang="en-GB" sz="2000" b="1" dirty="0">
                <a:solidFill>
                  <a:schemeClr val="bg1"/>
                </a:solidFill>
              </a:rPr>
              <a:t>P</a:t>
            </a:r>
          </a:p>
          <a:p>
            <a:pPr algn="ctr" fontAlgn="auto">
              <a:spcBef>
                <a:spcPts val="0"/>
              </a:spcBef>
              <a:spcAft>
                <a:spcPts val="0"/>
              </a:spcAft>
              <a:defRPr/>
            </a:pPr>
            <a:r>
              <a:rPr lang="en-GB" sz="2000" b="1" dirty="0">
                <a:solidFill>
                  <a:schemeClr val="bg1"/>
                </a:solidFill>
              </a:rPr>
              <a:t>I</a:t>
            </a:r>
          </a:p>
        </p:txBody>
      </p:sp>
      <p:sp>
        <p:nvSpPr>
          <p:cNvPr id="8" name="Rectangle 7"/>
          <p:cNvSpPr/>
          <p:nvPr/>
        </p:nvSpPr>
        <p:spPr>
          <a:xfrm>
            <a:off x="7092206" y="3681413"/>
            <a:ext cx="792163" cy="431800"/>
          </a:xfrm>
          <a:prstGeom prst="rect">
            <a:avLst/>
          </a:prstGeom>
          <a:solidFill>
            <a:srgbClr val="CCCC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LTCV</a:t>
            </a:r>
          </a:p>
        </p:txBody>
      </p:sp>
      <p:sp>
        <p:nvSpPr>
          <p:cNvPr id="11" name="Rectangle 10"/>
          <p:cNvSpPr/>
          <p:nvPr/>
        </p:nvSpPr>
        <p:spPr bwMode="auto">
          <a:xfrm>
            <a:off x="323528" y="1556792"/>
            <a:ext cx="2214141" cy="49329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2000" b="1" dirty="0">
              <a:solidFill>
                <a:schemeClr val="bg1"/>
              </a:solidFill>
            </a:endParaRPr>
          </a:p>
        </p:txBody>
      </p:sp>
      <p:sp>
        <p:nvSpPr>
          <p:cNvPr id="4" name="Rectangle 3"/>
          <p:cNvSpPr/>
          <p:nvPr/>
        </p:nvSpPr>
        <p:spPr bwMode="auto">
          <a:xfrm>
            <a:off x="755576" y="2276872"/>
            <a:ext cx="1198800" cy="111240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smtClean="0">
                <a:solidFill>
                  <a:schemeClr val="bg1"/>
                </a:solidFill>
              </a:rPr>
              <a:t>Out-comes</a:t>
            </a:r>
            <a:endParaRPr lang="en-GB" sz="2000" b="1" dirty="0">
              <a:solidFill>
                <a:schemeClr val="bg1"/>
              </a:solidFill>
            </a:endParaRPr>
          </a:p>
        </p:txBody>
      </p:sp>
      <p:sp>
        <p:nvSpPr>
          <p:cNvPr id="9" name="Rectangle 8"/>
          <p:cNvSpPr/>
          <p:nvPr/>
        </p:nvSpPr>
        <p:spPr bwMode="auto">
          <a:xfrm>
            <a:off x="755576" y="3717032"/>
            <a:ext cx="1197384" cy="1111836"/>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Actions</a:t>
            </a:r>
          </a:p>
        </p:txBody>
      </p:sp>
      <p:sp>
        <p:nvSpPr>
          <p:cNvPr id="10" name="Rectangle 9"/>
          <p:cNvSpPr/>
          <p:nvPr/>
        </p:nvSpPr>
        <p:spPr>
          <a:xfrm>
            <a:off x="3275856" y="4545013"/>
            <a:ext cx="1366838" cy="12954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Player</a:t>
            </a:r>
          </a:p>
          <a:p>
            <a:pPr algn="ctr" fontAlgn="auto">
              <a:spcBef>
                <a:spcPts val="0"/>
              </a:spcBef>
              <a:spcAft>
                <a:spcPts val="0"/>
              </a:spcAft>
              <a:defRPr/>
            </a:pPr>
            <a:r>
              <a:rPr lang="en-GB" sz="2000" b="1" dirty="0">
                <a:solidFill>
                  <a:schemeClr val="bg1"/>
                </a:solidFill>
              </a:rPr>
              <a:t>types</a:t>
            </a:r>
          </a:p>
        </p:txBody>
      </p:sp>
      <p:sp>
        <p:nvSpPr>
          <p:cNvPr id="30728" name="Rectangle 11"/>
          <p:cNvSpPr>
            <a:spLocks noChangeArrowheads="1"/>
          </p:cNvSpPr>
          <p:nvPr/>
        </p:nvSpPr>
        <p:spPr bwMode="auto">
          <a:xfrm>
            <a:off x="5868144" y="1628800"/>
            <a:ext cx="3061047" cy="830997"/>
          </a:xfrm>
          <a:prstGeom prst="rect">
            <a:avLst/>
          </a:prstGeom>
          <a:noFill/>
          <a:ln w="9525">
            <a:solidFill>
              <a:srgbClr val="FF0000"/>
            </a:solidFill>
            <a:miter lim="800000"/>
            <a:headEnd/>
            <a:tailEnd/>
          </a:ln>
        </p:spPr>
        <p:txBody>
          <a:bodyPr wrap="square">
            <a:spAutoFit/>
          </a:bodyPr>
          <a:lstStyle/>
          <a:p>
            <a:r>
              <a:rPr lang="en-US" sz="2400" dirty="0" smtClean="0">
                <a:solidFill>
                  <a:srgbClr val="FF0000"/>
                </a:solidFill>
                <a:latin typeface="Calibri" pitchFamily="34" charset="0"/>
              </a:rPr>
              <a:t>is about discovering these relationships</a:t>
            </a:r>
            <a:endParaRPr lang="en-GB" sz="2400" dirty="0">
              <a:solidFill>
                <a:srgbClr val="FF0000"/>
              </a:solidFill>
              <a:latin typeface="Calibri" pitchFamily="34" charset="0"/>
            </a:endParaRPr>
          </a:p>
        </p:txBody>
      </p:sp>
      <p:cxnSp>
        <p:nvCxnSpPr>
          <p:cNvPr id="15" name="Curved Connector 14"/>
          <p:cNvCxnSpPr>
            <a:stCxn id="11" idx="3"/>
            <a:endCxn id="6" idx="1"/>
          </p:cNvCxnSpPr>
          <p:nvPr/>
        </p:nvCxnSpPr>
        <p:spPr>
          <a:xfrm flipV="1">
            <a:off x="2537669" y="3032919"/>
            <a:ext cx="738187" cy="990327"/>
          </a:xfrm>
          <a:prstGeom prst="curvedConnector3">
            <a:avLst>
              <a:gd name="adj1" fmla="val 50000"/>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10" idx="3"/>
            <a:endCxn id="7" idx="2"/>
          </p:cNvCxnSpPr>
          <p:nvPr/>
        </p:nvCxnSpPr>
        <p:spPr>
          <a:xfrm flipV="1">
            <a:off x="4642694" y="4941168"/>
            <a:ext cx="1333499" cy="251545"/>
          </a:xfrm>
          <a:prstGeom prst="curvedConnector2">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4" name="Curved Connector 18"/>
          <p:cNvCxnSpPr>
            <a:stCxn id="6" idx="3"/>
            <a:endCxn id="7" idx="0"/>
          </p:cNvCxnSpPr>
          <p:nvPr/>
        </p:nvCxnSpPr>
        <p:spPr>
          <a:xfrm>
            <a:off x="4860032" y="3032919"/>
            <a:ext cx="1116161" cy="397073"/>
          </a:xfrm>
          <a:prstGeom prst="curvedConnector2">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7" idx="1"/>
            <a:endCxn id="11" idx="3"/>
          </p:cNvCxnSpPr>
          <p:nvPr/>
        </p:nvCxnSpPr>
        <p:spPr>
          <a:xfrm rot="10800000">
            <a:off x="2537670" y="4023246"/>
            <a:ext cx="3042443" cy="162334"/>
          </a:xfrm>
          <a:prstGeom prst="curvedConnector3">
            <a:avLst>
              <a:gd name="adj1" fmla="val 50000"/>
            </a:avLst>
          </a:prstGeom>
          <a:ln>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3" name="Curved Connector 32"/>
          <p:cNvCxnSpPr>
            <a:stCxn id="10" idx="2"/>
            <a:endCxn id="11" idx="3"/>
          </p:cNvCxnSpPr>
          <p:nvPr/>
        </p:nvCxnSpPr>
        <p:spPr>
          <a:xfrm rot="5400000" flipH="1">
            <a:off x="2339888" y="4221027"/>
            <a:ext cx="1817167" cy="1421606"/>
          </a:xfrm>
          <a:prstGeom prst="curvedConnector4">
            <a:avLst>
              <a:gd name="adj1" fmla="val -12580"/>
              <a:gd name="adj2" fmla="val 74037"/>
            </a:avLst>
          </a:prstGeom>
          <a:ln>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2" name="Curved Connector 32"/>
          <p:cNvCxnSpPr>
            <a:stCxn id="8" idx="2"/>
          </p:cNvCxnSpPr>
          <p:nvPr/>
        </p:nvCxnSpPr>
        <p:spPr>
          <a:xfrm rot="5400000">
            <a:off x="3995987" y="2673002"/>
            <a:ext cx="2052091" cy="4932512"/>
          </a:xfrm>
          <a:prstGeom prst="curvedConnector2">
            <a:avLst/>
          </a:prstGeom>
          <a:ln>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4" name="Curved Connector 32"/>
          <p:cNvCxnSpPr>
            <a:stCxn id="8" idx="0"/>
          </p:cNvCxnSpPr>
          <p:nvPr/>
        </p:nvCxnSpPr>
        <p:spPr>
          <a:xfrm rot="16200000" flipV="1">
            <a:off x="4211750" y="404875"/>
            <a:ext cx="1620565" cy="4932512"/>
          </a:xfrm>
          <a:prstGeom prst="curvedConnector2">
            <a:avLst/>
          </a:prstGeom>
          <a:ln>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7" idx="3"/>
            <a:endCxn id="8" idx="1"/>
          </p:cNvCxnSpPr>
          <p:nvPr/>
        </p:nvCxnSpPr>
        <p:spPr>
          <a:xfrm flipV="1">
            <a:off x="6372274" y="3897313"/>
            <a:ext cx="719932" cy="288267"/>
          </a:xfrm>
          <a:prstGeom prst="curvedConnector3">
            <a:avLst>
              <a:gd name="adj1" fmla="val 50000"/>
            </a:avLst>
          </a:prstGeom>
          <a:ln>
            <a:solidFill>
              <a:srgbClr val="FFFF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738" name="TextBox 72"/>
          <p:cNvSpPr txBox="1">
            <a:spLocks noChangeArrowheads="1"/>
          </p:cNvSpPr>
          <p:nvPr/>
        </p:nvSpPr>
        <p:spPr bwMode="auto">
          <a:xfrm>
            <a:off x="827584" y="1628800"/>
            <a:ext cx="1037207" cy="400110"/>
          </a:xfrm>
          <a:prstGeom prst="rect">
            <a:avLst/>
          </a:prstGeom>
          <a:noFill/>
          <a:ln w="9525">
            <a:noFill/>
            <a:miter lim="800000"/>
            <a:headEnd/>
            <a:tailEnd/>
          </a:ln>
        </p:spPr>
        <p:txBody>
          <a:bodyPr wrap="none">
            <a:spAutoFit/>
          </a:bodyPr>
          <a:lstStyle/>
          <a:p>
            <a:r>
              <a:rPr lang="en-GB" sz="2000" b="1" dirty="0">
                <a:solidFill>
                  <a:schemeClr val="bg1"/>
                </a:solidFill>
                <a:latin typeface="Calibri" pitchFamily="34" charset="0"/>
              </a:rPr>
              <a:t>Context</a:t>
            </a:r>
          </a:p>
        </p:txBody>
      </p:sp>
      <p:sp>
        <p:nvSpPr>
          <p:cNvPr id="22" name="Rectangle 21"/>
          <p:cNvSpPr/>
          <p:nvPr/>
        </p:nvSpPr>
        <p:spPr bwMode="auto">
          <a:xfrm>
            <a:off x="755576" y="5157192"/>
            <a:ext cx="1197384" cy="1111836"/>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2000" b="1" dirty="0" smtClean="0">
                <a:solidFill>
                  <a:schemeClr val="bg1"/>
                </a:solidFill>
              </a:rPr>
              <a:t>Options</a:t>
            </a:r>
            <a:endParaRPr lang="en-GB" sz="2000" b="1" dirty="0">
              <a:solidFill>
                <a:schemeClr val="bg1"/>
              </a:solidFill>
            </a:endParaRPr>
          </a:p>
        </p:txBody>
      </p:sp>
      <p:sp>
        <p:nvSpPr>
          <p:cNvPr id="21" name="Slide Number Placeholder 20"/>
          <p:cNvSpPr>
            <a:spLocks noGrp="1"/>
          </p:cNvSpPr>
          <p:nvPr>
            <p:ph type="sldNum" sz="quarter" idx="12"/>
          </p:nvPr>
        </p:nvSpPr>
        <p:spPr/>
        <p:txBody>
          <a:bodyPr/>
          <a:lstStyle/>
          <a:p>
            <a:fld id="{54F9CC8B-6A0E-452E-BC83-7116485D58DE}" type="slidenum">
              <a:rPr lang="en-GB" smtClean="0"/>
              <a:pPr/>
              <a:t>24</a:t>
            </a:fld>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Context is complex</a:t>
            </a:r>
          </a:p>
        </p:txBody>
      </p:sp>
      <p:sp>
        <p:nvSpPr>
          <p:cNvPr id="29699" name="TextBox 6"/>
          <p:cNvSpPr txBox="1">
            <a:spLocks noChangeArrowheads="1"/>
          </p:cNvSpPr>
          <p:nvPr/>
        </p:nvSpPr>
        <p:spPr bwMode="auto">
          <a:xfrm>
            <a:off x="689102" y="3068960"/>
            <a:ext cx="1290610" cy="369332"/>
          </a:xfrm>
          <a:prstGeom prst="rect">
            <a:avLst/>
          </a:prstGeom>
          <a:noFill/>
          <a:ln w="9525">
            <a:noFill/>
            <a:miter lim="800000"/>
            <a:headEnd/>
            <a:tailEnd/>
          </a:ln>
        </p:spPr>
        <p:txBody>
          <a:bodyPr wrap="none">
            <a:spAutoFit/>
          </a:bodyPr>
          <a:lstStyle/>
          <a:p>
            <a:r>
              <a:rPr lang="en-GB" b="1" dirty="0">
                <a:latin typeface="Calibri" pitchFamily="34" charset="0"/>
              </a:rPr>
              <a:t>Concurrent</a:t>
            </a:r>
          </a:p>
        </p:txBody>
      </p:sp>
      <p:sp>
        <p:nvSpPr>
          <p:cNvPr id="29700" name="TextBox 9"/>
          <p:cNvSpPr txBox="1">
            <a:spLocks noChangeArrowheads="1"/>
          </p:cNvSpPr>
          <p:nvPr/>
        </p:nvSpPr>
        <p:spPr bwMode="auto">
          <a:xfrm>
            <a:off x="2483768" y="1700808"/>
            <a:ext cx="1233992" cy="369332"/>
          </a:xfrm>
          <a:prstGeom prst="rect">
            <a:avLst/>
          </a:prstGeom>
          <a:noFill/>
          <a:ln w="9525">
            <a:noFill/>
            <a:miter lim="800000"/>
            <a:headEnd/>
            <a:tailEnd/>
          </a:ln>
        </p:spPr>
        <p:txBody>
          <a:bodyPr wrap="none">
            <a:spAutoFit/>
          </a:bodyPr>
          <a:lstStyle/>
          <a:p>
            <a:r>
              <a:rPr lang="en-GB" b="1" dirty="0">
                <a:latin typeface="Calibri" pitchFamily="34" charset="0"/>
              </a:rPr>
              <a:t>Sequential</a:t>
            </a:r>
          </a:p>
        </p:txBody>
      </p:sp>
      <p:sp>
        <p:nvSpPr>
          <p:cNvPr id="13" name="TextBox 12"/>
          <p:cNvSpPr txBox="1"/>
          <p:nvPr/>
        </p:nvSpPr>
        <p:spPr>
          <a:xfrm>
            <a:off x="6300788" y="3501008"/>
            <a:ext cx="1019831" cy="369332"/>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GB" dirty="0">
                <a:latin typeface="+mn-lt"/>
              </a:rPr>
              <a:t>Imputed</a:t>
            </a:r>
          </a:p>
        </p:txBody>
      </p:sp>
      <p:grpSp>
        <p:nvGrpSpPr>
          <p:cNvPr id="2" name="Group 21"/>
          <p:cNvGrpSpPr>
            <a:grpSpLocks/>
          </p:cNvGrpSpPr>
          <p:nvPr/>
        </p:nvGrpSpPr>
        <p:grpSpPr bwMode="auto">
          <a:xfrm>
            <a:off x="4188292" y="2172667"/>
            <a:ext cx="959772" cy="4568701"/>
            <a:chOff x="4156201" y="1417638"/>
            <a:chExt cx="959238" cy="4784340"/>
          </a:xfrm>
        </p:grpSpPr>
        <p:sp>
          <p:nvSpPr>
            <p:cNvPr id="12" name="Rectangle 11"/>
            <p:cNvSpPr/>
            <p:nvPr/>
          </p:nvSpPr>
          <p:spPr>
            <a:xfrm>
              <a:off x="4195867" y="1417638"/>
              <a:ext cx="896438" cy="4784340"/>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713" name="TextBox 7"/>
            <p:cNvSpPr txBox="1">
              <a:spLocks noChangeArrowheads="1"/>
            </p:cNvSpPr>
            <p:nvPr/>
          </p:nvSpPr>
          <p:spPr bwMode="auto">
            <a:xfrm>
              <a:off x="4156201" y="1586915"/>
              <a:ext cx="634629" cy="400078"/>
            </a:xfrm>
            <a:prstGeom prst="rect">
              <a:avLst/>
            </a:prstGeom>
            <a:noFill/>
            <a:ln w="9525">
              <a:noFill/>
              <a:miter lim="800000"/>
              <a:headEnd/>
              <a:tailEnd/>
            </a:ln>
          </p:spPr>
          <p:txBody>
            <a:bodyPr wrap="none">
              <a:spAutoFit/>
            </a:bodyPr>
            <a:lstStyle/>
            <a:p>
              <a:r>
                <a:rPr lang="en-GB" sz="2000" dirty="0">
                  <a:latin typeface="Calibri" pitchFamily="34" charset="0"/>
                </a:rPr>
                <a:t>goal</a:t>
              </a:r>
            </a:p>
          </p:txBody>
        </p:sp>
        <p:sp>
          <p:nvSpPr>
            <p:cNvPr id="29714" name="TextBox 8"/>
            <p:cNvSpPr txBox="1">
              <a:spLocks noChangeArrowheads="1"/>
            </p:cNvSpPr>
            <p:nvPr/>
          </p:nvSpPr>
          <p:spPr bwMode="auto">
            <a:xfrm>
              <a:off x="4156201" y="2132856"/>
              <a:ext cx="593102" cy="400078"/>
            </a:xfrm>
            <a:prstGeom prst="rect">
              <a:avLst/>
            </a:prstGeom>
            <a:noFill/>
            <a:ln w="9525">
              <a:noFill/>
              <a:miter lim="800000"/>
              <a:headEnd/>
              <a:tailEnd/>
            </a:ln>
          </p:spPr>
          <p:txBody>
            <a:bodyPr wrap="none">
              <a:spAutoFit/>
            </a:bodyPr>
            <a:lstStyle/>
            <a:p>
              <a:r>
                <a:rPr lang="en-GB" sz="2000" dirty="0">
                  <a:latin typeface="Calibri" pitchFamily="34" charset="0"/>
                </a:rPr>
                <a:t>loss</a:t>
              </a:r>
            </a:p>
          </p:txBody>
        </p:sp>
        <p:sp>
          <p:nvSpPr>
            <p:cNvPr id="11" name="TextBox 10"/>
            <p:cNvSpPr txBox="1"/>
            <p:nvPr/>
          </p:nvSpPr>
          <p:spPr>
            <a:xfrm>
              <a:off x="4156201" y="2678012"/>
              <a:ext cx="569070" cy="400078"/>
            </a:xfrm>
            <a:prstGeom prst="rect">
              <a:avLst/>
            </a:prstGeom>
            <a:noFill/>
          </p:spPr>
          <p:txBody>
            <a:bodyPr wrap="none">
              <a:spAutoFit/>
            </a:bodyPr>
            <a:lstStyle/>
            <a:p>
              <a:pPr fontAlgn="auto">
                <a:spcBef>
                  <a:spcPts val="0"/>
                </a:spcBef>
                <a:spcAft>
                  <a:spcPts val="0"/>
                </a:spcAft>
                <a:defRPr/>
              </a:pPr>
              <a:r>
                <a:rPr lang="en-GB" sz="2000" dirty="0">
                  <a:latin typeface="+mn-lt"/>
                </a:rPr>
                <a:t>risk</a:t>
              </a:r>
            </a:p>
          </p:txBody>
        </p:sp>
        <p:sp>
          <p:nvSpPr>
            <p:cNvPr id="29716" name="TextBox 13"/>
            <p:cNvSpPr txBox="1">
              <a:spLocks noChangeArrowheads="1"/>
            </p:cNvSpPr>
            <p:nvPr/>
          </p:nvSpPr>
          <p:spPr bwMode="auto">
            <a:xfrm>
              <a:off x="4156201" y="3933056"/>
              <a:ext cx="593102" cy="400078"/>
            </a:xfrm>
            <a:prstGeom prst="rect">
              <a:avLst/>
            </a:prstGeom>
            <a:noFill/>
            <a:ln w="9525">
              <a:noFill/>
              <a:miter lim="800000"/>
              <a:headEnd/>
              <a:tailEnd/>
            </a:ln>
          </p:spPr>
          <p:txBody>
            <a:bodyPr wrap="none">
              <a:spAutoFit/>
            </a:bodyPr>
            <a:lstStyle/>
            <a:p>
              <a:r>
                <a:rPr lang="en-GB" sz="2000" dirty="0">
                  <a:latin typeface="Calibri" pitchFamily="34" charset="0"/>
                </a:rPr>
                <a:t>loss</a:t>
              </a:r>
            </a:p>
          </p:txBody>
        </p:sp>
        <p:sp>
          <p:nvSpPr>
            <p:cNvPr id="16" name="TextBox 15"/>
            <p:cNvSpPr txBox="1"/>
            <p:nvPr/>
          </p:nvSpPr>
          <p:spPr>
            <a:xfrm>
              <a:off x="4156201" y="4486028"/>
              <a:ext cx="889492" cy="400078"/>
            </a:xfrm>
            <a:prstGeom prst="rect">
              <a:avLst/>
            </a:prstGeom>
            <a:noFill/>
          </p:spPr>
          <p:txBody>
            <a:bodyPr wrap="none">
              <a:spAutoFit/>
            </a:bodyPr>
            <a:lstStyle/>
            <a:p>
              <a:pPr fontAlgn="auto">
                <a:spcBef>
                  <a:spcPts val="0"/>
                </a:spcBef>
                <a:spcAft>
                  <a:spcPts val="0"/>
                </a:spcAft>
                <a:defRPr/>
              </a:pPr>
              <a:r>
                <a:rPr lang="en-GB" sz="2000" dirty="0">
                  <a:latin typeface="+mn-lt"/>
                </a:rPr>
                <a:t>choice</a:t>
              </a:r>
            </a:p>
          </p:txBody>
        </p:sp>
        <p:sp>
          <p:nvSpPr>
            <p:cNvPr id="29718" name="TextBox 16"/>
            <p:cNvSpPr txBox="1">
              <a:spLocks noChangeArrowheads="1"/>
            </p:cNvSpPr>
            <p:nvPr/>
          </p:nvSpPr>
          <p:spPr bwMode="auto">
            <a:xfrm>
              <a:off x="4170129" y="5013176"/>
              <a:ext cx="945310" cy="400078"/>
            </a:xfrm>
            <a:prstGeom prst="rect">
              <a:avLst/>
            </a:prstGeom>
            <a:noFill/>
            <a:ln w="9525">
              <a:noFill/>
              <a:miter lim="800000"/>
              <a:headEnd/>
              <a:tailEnd/>
            </a:ln>
          </p:spPr>
          <p:txBody>
            <a:bodyPr wrap="none">
              <a:spAutoFit/>
            </a:bodyPr>
            <a:lstStyle/>
            <a:p>
              <a:r>
                <a:rPr lang="en-GB" sz="2000" dirty="0">
                  <a:latin typeface="Calibri" pitchFamily="34" charset="0"/>
                </a:rPr>
                <a:t>reward</a:t>
              </a:r>
            </a:p>
          </p:txBody>
        </p:sp>
      </p:grpSp>
      <p:sp>
        <p:nvSpPr>
          <p:cNvPr id="19" name="TextBox 18"/>
          <p:cNvSpPr txBox="1"/>
          <p:nvPr/>
        </p:nvSpPr>
        <p:spPr>
          <a:xfrm>
            <a:off x="755650" y="3501008"/>
            <a:ext cx="904415" cy="369332"/>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GB" dirty="0">
                <a:latin typeface="+mn-lt"/>
              </a:rPr>
              <a:t>Factual</a:t>
            </a:r>
          </a:p>
        </p:txBody>
      </p:sp>
      <p:sp>
        <p:nvSpPr>
          <p:cNvPr id="6" name="Rectangle 5"/>
          <p:cNvSpPr/>
          <p:nvPr/>
        </p:nvSpPr>
        <p:spPr bwMode="auto">
          <a:xfrm>
            <a:off x="755650" y="3987179"/>
            <a:ext cx="7931151" cy="58102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709" name="TextBox 14"/>
          <p:cNvSpPr txBox="1">
            <a:spLocks noChangeArrowheads="1"/>
          </p:cNvSpPr>
          <p:nvPr/>
        </p:nvSpPr>
        <p:spPr bwMode="auto">
          <a:xfrm>
            <a:off x="5185877" y="4111378"/>
            <a:ext cx="3636637" cy="400110"/>
          </a:xfrm>
          <a:prstGeom prst="rect">
            <a:avLst/>
          </a:prstGeom>
          <a:solidFill>
            <a:schemeClr val="accent5">
              <a:lumMod val="60000"/>
              <a:lumOff val="40000"/>
            </a:schemeClr>
          </a:solidFill>
          <a:ln w="9525">
            <a:noFill/>
            <a:miter lim="800000"/>
            <a:headEnd/>
            <a:tailEnd/>
          </a:ln>
        </p:spPr>
        <p:txBody>
          <a:bodyPr wrap="none">
            <a:spAutoFit/>
          </a:bodyPr>
          <a:lstStyle/>
          <a:p>
            <a:r>
              <a:rPr lang="en-GB" sz="2000" dirty="0">
                <a:latin typeface="Calibri" pitchFamily="34" charset="0"/>
              </a:rPr>
              <a:t>unease    momentum   suspense</a:t>
            </a:r>
          </a:p>
        </p:txBody>
      </p:sp>
      <p:sp>
        <p:nvSpPr>
          <p:cNvPr id="29710" name="TextBox 17"/>
          <p:cNvSpPr txBox="1">
            <a:spLocks noChangeArrowheads="1"/>
          </p:cNvSpPr>
          <p:nvPr/>
        </p:nvSpPr>
        <p:spPr bwMode="auto">
          <a:xfrm>
            <a:off x="807301" y="4142156"/>
            <a:ext cx="3120278" cy="369332"/>
          </a:xfrm>
          <a:prstGeom prst="rect">
            <a:avLst/>
          </a:prstGeom>
          <a:solidFill>
            <a:schemeClr val="accent5">
              <a:lumMod val="60000"/>
              <a:lumOff val="40000"/>
            </a:schemeClr>
          </a:solidFill>
          <a:ln w="9525">
            <a:noFill/>
            <a:miter lim="800000"/>
            <a:headEnd/>
            <a:tailEnd/>
          </a:ln>
        </p:spPr>
        <p:txBody>
          <a:bodyPr wrap="none">
            <a:spAutoFit/>
          </a:bodyPr>
          <a:lstStyle/>
          <a:p>
            <a:r>
              <a:rPr lang="en-GB" dirty="0">
                <a:latin typeface="Calibri" pitchFamily="34" charset="0"/>
              </a:rPr>
              <a:t>resource level    friend present</a:t>
            </a:r>
          </a:p>
        </p:txBody>
      </p:sp>
      <p:sp>
        <p:nvSpPr>
          <p:cNvPr id="21" name="Rectangle 20"/>
          <p:cNvSpPr/>
          <p:nvPr/>
        </p:nvSpPr>
        <p:spPr bwMode="auto">
          <a:xfrm>
            <a:off x="4170364" y="3987179"/>
            <a:ext cx="922337" cy="58102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action  </a:t>
            </a:r>
            <a:r>
              <a:rPr lang="en-GB" sz="800" dirty="0">
                <a:solidFill>
                  <a:schemeClr val="tx1"/>
                </a:solidFill>
              </a:rPr>
              <a:t>or</a:t>
            </a:r>
          </a:p>
          <a:p>
            <a:pPr algn="ctr" fontAlgn="auto">
              <a:spcBef>
                <a:spcPts val="0"/>
              </a:spcBef>
              <a:spcAft>
                <a:spcPts val="0"/>
              </a:spcAft>
              <a:defRPr/>
            </a:pPr>
            <a:r>
              <a:rPr lang="en-GB" dirty="0">
                <a:solidFill>
                  <a:schemeClr val="tx1"/>
                </a:solidFill>
              </a:rPr>
              <a:t>event</a:t>
            </a:r>
          </a:p>
        </p:txBody>
      </p:sp>
      <p:sp>
        <p:nvSpPr>
          <p:cNvPr id="20" name="Right Brace 19"/>
          <p:cNvSpPr/>
          <p:nvPr/>
        </p:nvSpPr>
        <p:spPr>
          <a:xfrm>
            <a:off x="5186363" y="2342529"/>
            <a:ext cx="249237" cy="131445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2" name="Right Brace 21"/>
          <p:cNvSpPr/>
          <p:nvPr/>
        </p:nvSpPr>
        <p:spPr>
          <a:xfrm rot="16200000">
            <a:off x="6484938" y="2091631"/>
            <a:ext cx="647700" cy="2746375"/>
          </a:xfrm>
          <a:prstGeom prst="rightBrace">
            <a:avLst/>
          </a:prstGeom>
          <a:ln>
            <a:solidFill>
              <a:srgbClr val="92D050"/>
            </a:solidFill>
          </a:ln>
        </p:spPr>
        <p:style>
          <a:lnRef idx="2">
            <a:schemeClr val="accent1"/>
          </a:lnRef>
          <a:fillRef idx="0">
            <a:schemeClr val="accent1"/>
          </a:fillRef>
          <a:effectRef idx="1">
            <a:schemeClr val="accent1"/>
          </a:effectRef>
          <a:fontRef idx="minor">
            <a:schemeClr val="tx1"/>
          </a:fontRef>
        </p:style>
        <p:txBody>
          <a:bodyPr vert="vert" anchor="ctr"/>
          <a:lstStyle/>
          <a:p>
            <a:pPr algn="ctr" fontAlgn="auto">
              <a:spcBef>
                <a:spcPts val="0"/>
              </a:spcBef>
              <a:spcAft>
                <a:spcPts val="0"/>
              </a:spcAft>
              <a:defRPr/>
            </a:pPr>
            <a:endParaRPr lang="en-GB" dirty="0"/>
          </a:p>
        </p:txBody>
      </p:sp>
      <p:cxnSp>
        <p:nvCxnSpPr>
          <p:cNvPr id="24" name="Shape 23"/>
          <p:cNvCxnSpPr>
            <a:stCxn id="20" idx="1"/>
          </p:cNvCxnSpPr>
          <p:nvPr/>
        </p:nvCxnSpPr>
        <p:spPr>
          <a:xfrm rot="10800000" flipH="1" flipV="1">
            <a:off x="5435600" y="2999754"/>
            <a:ext cx="1368425" cy="288925"/>
          </a:xfrm>
          <a:prstGeom prst="curvedConnector5">
            <a:avLst>
              <a:gd name="adj1" fmla="val 37594"/>
              <a:gd name="adj2" fmla="val -145502"/>
              <a:gd name="adj3" fmla="val 68302"/>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211960" y="1691516"/>
            <a:ext cx="936104" cy="369332"/>
          </a:xfrm>
          <a:prstGeom prst="rect">
            <a:avLst/>
          </a:prstGeom>
          <a:solidFill>
            <a:schemeClr val="accent6">
              <a:lumMod val="40000"/>
              <a:lumOff val="60000"/>
            </a:schemeClr>
          </a:solidFill>
        </p:spPr>
        <p:txBody>
          <a:bodyPr wrap="square" rtlCol="0">
            <a:spAutoFit/>
          </a:bodyPr>
          <a:lstStyle/>
          <a:p>
            <a:r>
              <a:rPr lang="en-GB" dirty="0" smtClean="0"/>
              <a:t>Filter</a:t>
            </a:r>
            <a:endParaRPr lang="en-GB" dirty="0"/>
          </a:p>
        </p:txBody>
      </p:sp>
      <p:sp>
        <p:nvSpPr>
          <p:cNvPr id="25" name="Slide Number Placeholder 24"/>
          <p:cNvSpPr>
            <a:spLocks noGrp="1"/>
          </p:cNvSpPr>
          <p:nvPr>
            <p:ph type="sldNum" sz="quarter" idx="12"/>
          </p:nvPr>
        </p:nvSpPr>
        <p:spPr/>
        <p:txBody>
          <a:bodyPr/>
          <a:lstStyle/>
          <a:p>
            <a:fld id="{54F9CC8B-6A0E-452E-BC83-7116485D58DE}" type="slidenum">
              <a:rPr lang="en-GB" smtClean="0"/>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a:t>
            </a:r>
            <a:endParaRPr lang="en-GB" dirty="0"/>
          </a:p>
        </p:txBody>
      </p:sp>
      <p:sp>
        <p:nvSpPr>
          <p:cNvPr id="5" name="Text Placeholder 4"/>
          <p:cNvSpPr>
            <a:spLocks noGrp="1"/>
          </p:cNvSpPr>
          <p:nvPr>
            <p:ph type="body" idx="1"/>
          </p:nvPr>
        </p:nvSpPr>
        <p:spPr/>
        <p:txBody>
          <a:bodyPr/>
          <a:lstStyle/>
          <a:p>
            <a:r>
              <a:rPr lang="en-GB" dirty="0" smtClean="0"/>
              <a:t>and techniques</a:t>
            </a:r>
            <a:endParaRPr lang="en-GB" dirty="0"/>
          </a:p>
        </p:txBody>
      </p:sp>
      <p:sp>
        <p:nvSpPr>
          <p:cNvPr id="4" name="Slide Number Placeholder 3"/>
          <p:cNvSpPr>
            <a:spLocks noGrp="1"/>
          </p:cNvSpPr>
          <p:nvPr>
            <p:ph type="sldNum" sz="quarter" idx="12"/>
          </p:nvPr>
        </p:nvSpPr>
        <p:spPr/>
        <p:txBody>
          <a:bodyPr/>
          <a:lstStyle/>
          <a:p>
            <a:fld id="{54F9CC8B-6A0E-452E-BC83-7116485D58DE}" type="slidenum">
              <a:rPr lang="en-GB" smtClean="0"/>
              <a:pPr/>
              <a:t>26</a:t>
            </a:fld>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Tool types</a:t>
            </a:r>
          </a:p>
        </p:txBody>
      </p:sp>
      <p:sp>
        <p:nvSpPr>
          <p:cNvPr id="32771" name="TextBox 9"/>
          <p:cNvSpPr txBox="1">
            <a:spLocks noChangeArrowheads="1"/>
          </p:cNvSpPr>
          <p:nvPr/>
        </p:nvSpPr>
        <p:spPr bwMode="auto">
          <a:xfrm>
            <a:off x="2700338" y="2339380"/>
            <a:ext cx="908050" cy="369887"/>
          </a:xfrm>
          <a:prstGeom prst="rect">
            <a:avLst/>
          </a:prstGeom>
          <a:noFill/>
          <a:ln w="9525">
            <a:noFill/>
            <a:miter lim="800000"/>
            <a:headEnd/>
            <a:tailEnd/>
          </a:ln>
        </p:spPr>
        <p:txBody>
          <a:bodyPr wrap="none">
            <a:spAutoFit/>
          </a:bodyPr>
          <a:lstStyle/>
          <a:p>
            <a:r>
              <a:rPr lang="en-GB" dirty="0">
                <a:latin typeface="Calibri" pitchFamily="34" charset="0"/>
              </a:rPr>
              <a:t>Logging</a:t>
            </a:r>
          </a:p>
        </p:txBody>
      </p:sp>
      <p:sp>
        <p:nvSpPr>
          <p:cNvPr id="32772" name="TextBox 10"/>
          <p:cNvSpPr txBox="1">
            <a:spLocks noChangeArrowheads="1"/>
          </p:cNvSpPr>
          <p:nvPr/>
        </p:nvSpPr>
        <p:spPr bwMode="auto">
          <a:xfrm>
            <a:off x="3970338" y="2339380"/>
            <a:ext cx="1494512" cy="369332"/>
          </a:xfrm>
          <a:prstGeom prst="rect">
            <a:avLst/>
          </a:prstGeom>
          <a:noFill/>
          <a:ln w="9525">
            <a:noFill/>
            <a:miter lim="800000"/>
            <a:headEnd/>
            <a:tailEnd/>
          </a:ln>
        </p:spPr>
        <p:txBody>
          <a:bodyPr wrap="none">
            <a:spAutoFit/>
          </a:bodyPr>
          <a:lstStyle/>
          <a:p>
            <a:r>
              <a:rPr lang="en-GB" dirty="0" smtClean="0">
                <a:latin typeface="Calibri" pitchFamily="34" charset="0"/>
              </a:rPr>
              <a:t>Report/query</a:t>
            </a:r>
            <a:endParaRPr lang="en-GB" dirty="0">
              <a:latin typeface="Calibri" pitchFamily="34" charset="0"/>
            </a:endParaRPr>
          </a:p>
        </p:txBody>
      </p:sp>
      <p:sp>
        <p:nvSpPr>
          <p:cNvPr id="32773" name="TextBox 11"/>
          <p:cNvSpPr txBox="1">
            <a:spLocks noChangeArrowheads="1"/>
          </p:cNvSpPr>
          <p:nvPr/>
        </p:nvSpPr>
        <p:spPr bwMode="auto">
          <a:xfrm>
            <a:off x="5545138" y="2339380"/>
            <a:ext cx="1258887" cy="369887"/>
          </a:xfrm>
          <a:prstGeom prst="rect">
            <a:avLst/>
          </a:prstGeom>
          <a:noFill/>
          <a:ln w="9525">
            <a:noFill/>
            <a:miter lim="800000"/>
            <a:headEnd/>
            <a:tailEnd/>
          </a:ln>
        </p:spPr>
        <p:txBody>
          <a:bodyPr wrap="none">
            <a:spAutoFit/>
          </a:bodyPr>
          <a:lstStyle/>
          <a:p>
            <a:r>
              <a:rPr lang="en-GB" dirty="0">
                <a:latin typeface="Calibri" pitchFamily="34" charset="0"/>
              </a:rPr>
              <a:t>Exploratory</a:t>
            </a:r>
          </a:p>
        </p:txBody>
      </p:sp>
      <p:sp>
        <p:nvSpPr>
          <p:cNvPr id="32774" name="TextBox 12"/>
          <p:cNvSpPr txBox="1">
            <a:spLocks noChangeArrowheads="1"/>
          </p:cNvSpPr>
          <p:nvPr/>
        </p:nvSpPr>
        <p:spPr bwMode="auto">
          <a:xfrm>
            <a:off x="7092950" y="2339380"/>
            <a:ext cx="1593850" cy="369332"/>
          </a:xfrm>
          <a:prstGeom prst="rect">
            <a:avLst/>
          </a:prstGeom>
          <a:noFill/>
          <a:ln w="9525">
            <a:noFill/>
            <a:miter lim="800000"/>
            <a:headEnd/>
            <a:tailEnd/>
          </a:ln>
        </p:spPr>
        <p:txBody>
          <a:bodyPr>
            <a:spAutoFit/>
          </a:bodyPr>
          <a:lstStyle/>
          <a:p>
            <a:r>
              <a:rPr lang="en-GB" dirty="0" smtClean="0">
                <a:latin typeface="Calibri" pitchFamily="34" charset="0"/>
              </a:rPr>
              <a:t>Model testing</a:t>
            </a:r>
            <a:endParaRPr lang="en-GB" dirty="0">
              <a:latin typeface="Calibri" pitchFamily="34" charset="0"/>
            </a:endParaRPr>
          </a:p>
        </p:txBody>
      </p:sp>
      <p:sp>
        <p:nvSpPr>
          <p:cNvPr id="14" name="Rectangle 13"/>
          <p:cNvSpPr/>
          <p:nvPr/>
        </p:nvSpPr>
        <p:spPr>
          <a:xfrm>
            <a:off x="2700338" y="2915642"/>
            <a:ext cx="2663825" cy="51435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 name="Rectangle 14"/>
          <p:cNvSpPr/>
          <p:nvPr/>
        </p:nvSpPr>
        <p:spPr>
          <a:xfrm>
            <a:off x="3970338" y="3780830"/>
            <a:ext cx="1393825" cy="5746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Rectangle 15"/>
          <p:cNvSpPr/>
          <p:nvPr/>
        </p:nvSpPr>
        <p:spPr>
          <a:xfrm>
            <a:off x="6948488" y="4644430"/>
            <a:ext cx="1517650" cy="512762"/>
          </a:xfrm>
          <a:prstGeom prst="rect">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778" name="TextBox 16"/>
          <p:cNvSpPr txBox="1">
            <a:spLocks noChangeArrowheads="1"/>
          </p:cNvSpPr>
          <p:nvPr/>
        </p:nvSpPr>
        <p:spPr bwMode="auto">
          <a:xfrm>
            <a:off x="611188" y="3060105"/>
            <a:ext cx="1363662" cy="369887"/>
          </a:xfrm>
          <a:prstGeom prst="rect">
            <a:avLst/>
          </a:prstGeom>
          <a:noFill/>
          <a:ln w="9525">
            <a:noFill/>
            <a:miter lim="800000"/>
            <a:headEnd/>
            <a:tailEnd/>
          </a:ln>
        </p:spPr>
        <p:txBody>
          <a:bodyPr wrap="none">
            <a:spAutoFit/>
          </a:bodyPr>
          <a:lstStyle/>
          <a:p>
            <a:r>
              <a:rPr lang="en-GB" dirty="0">
                <a:latin typeface="Calibri" pitchFamily="34" charset="0"/>
              </a:rPr>
              <a:t>App tracking</a:t>
            </a:r>
          </a:p>
        </p:txBody>
      </p:sp>
      <p:sp>
        <p:nvSpPr>
          <p:cNvPr id="32779" name="TextBox 17"/>
          <p:cNvSpPr txBox="1">
            <a:spLocks noChangeArrowheads="1"/>
          </p:cNvSpPr>
          <p:nvPr/>
        </p:nvSpPr>
        <p:spPr bwMode="auto">
          <a:xfrm>
            <a:off x="611188" y="3987205"/>
            <a:ext cx="1243012" cy="368300"/>
          </a:xfrm>
          <a:prstGeom prst="rect">
            <a:avLst/>
          </a:prstGeom>
          <a:noFill/>
          <a:ln w="9525">
            <a:noFill/>
            <a:miter lim="800000"/>
            <a:headEnd/>
            <a:tailEnd/>
          </a:ln>
        </p:spPr>
        <p:txBody>
          <a:bodyPr wrap="none">
            <a:spAutoFit/>
          </a:bodyPr>
          <a:lstStyle/>
          <a:p>
            <a:r>
              <a:rPr lang="en-GB" dirty="0">
                <a:latin typeface="Calibri" pitchFamily="34" charset="0"/>
              </a:rPr>
              <a:t>BI frontend</a:t>
            </a:r>
          </a:p>
        </p:txBody>
      </p:sp>
      <p:sp>
        <p:nvSpPr>
          <p:cNvPr id="32780" name="TextBox 18"/>
          <p:cNvSpPr txBox="1">
            <a:spLocks noChangeArrowheads="1"/>
          </p:cNvSpPr>
          <p:nvPr/>
        </p:nvSpPr>
        <p:spPr bwMode="auto">
          <a:xfrm>
            <a:off x="611188" y="4788892"/>
            <a:ext cx="1417637" cy="368300"/>
          </a:xfrm>
          <a:prstGeom prst="rect">
            <a:avLst/>
          </a:prstGeom>
          <a:noFill/>
          <a:ln w="9525">
            <a:noFill/>
            <a:miter lim="800000"/>
            <a:headEnd/>
            <a:tailEnd/>
          </a:ln>
        </p:spPr>
        <p:txBody>
          <a:bodyPr wrap="none">
            <a:spAutoFit/>
          </a:bodyPr>
          <a:lstStyle/>
          <a:p>
            <a:r>
              <a:rPr lang="en-GB" dirty="0">
                <a:latin typeface="Calibri" pitchFamily="34" charset="0"/>
              </a:rPr>
              <a:t>Data science</a:t>
            </a:r>
          </a:p>
        </p:txBody>
      </p:sp>
      <p:sp>
        <p:nvSpPr>
          <p:cNvPr id="20" name="Rectangle 19"/>
          <p:cNvSpPr/>
          <p:nvPr/>
        </p:nvSpPr>
        <p:spPr>
          <a:xfrm>
            <a:off x="5364163" y="2915642"/>
            <a:ext cx="1584325" cy="51435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Rectangle 20"/>
          <p:cNvSpPr/>
          <p:nvPr/>
        </p:nvSpPr>
        <p:spPr>
          <a:xfrm>
            <a:off x="5364163" y="3780830"/>
            <a:ext cx="1584325" cy="574675"/>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Rectangle 21"/>
          <p:cNvSpPr/>
          <p:nvPr/>
        </p:nvSpPr>
        <p:spPr>
          <a:xfrm>
            <a:off x="5364163" y="4644430"/>
            <a:ext cx="1584325" cy="512762"/>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Rectangle 22"/>
          <p:cNvSpPr/>
          <p:nvPr/>
        </p:nvSpPr>
        <p:spPr>
          <a:xfrm>
            <a:off x="2700338" y="2056805"/>
            <a:ext cx="5765800" cy="28257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t>Activities</a:t>
            </a:r>
          </a:p>
        </p:txBody>
      </p:sp>
      <p:sp>
        <p:nvSpPr>
          <p:cNvPr id="17" name="Slide Number Placeholder 16"/>
          <p:cNvSpPr>
            <a:spLocks noGrp="1"/>
          </p:cNvSpPr>
          <p:nvPr>
            <p:ph type="sldNum" sz="quarter" idx="12"/>
          </p:nvPr>
        </p:nvSpPr>
        <p:spPr/>
        <p:txBody>
          <a:bodyPr/>
          <a:lstStyle/>
          <a:p>
            <a:fld id="{54F9CC8B-6A0E-452E-BC83-7116485D58DE}" type="slidenum">
              <a:rPr lang="en-GB" smtClean="0"/>
              <a:pPr/>
              <a:t>27</a:t>
            </a:fld>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tools market is busy</a:t>
            </a:r>
            <a:endParaRPr lang="en-GB" dirty="0"/>
          </a:p>
        </p:txBody>
      </p:sp>
      <p:sp>
        <p:nvSpPr>
          <p:cNvPr id="4" name="Text Placeholder 3"/>
          <p:cNvSpPr>
            <a:spLocks noGrp="1"/>
          </p:cNvSpPr>
          <p:nvPr>
            <p:ph type="body" idx="1"/>
          </p:nvPr>
        </p:nvSpPr>
        <p:spPr/>
        <p:txBody>
          <a:bodyPr/>
          <a:lstStyle/>
          <a:p>
            <a:r>
              <a:rPr lang="en-GB" dirty="0" smtClean="0"/>
              <a:t>General </a:t>
            </a:r>
            <a:endParaRPr lang="en-GB" dirty="0"/>
          </a:p>
        </p:txBody>
      </p:sp>
      <p:sp>
        <p:nvSpPr>
          <p:cNvPr id="3" name="Content Placeholder 2"/>
          <p:cNvSpPr>
            <a:spLocks noGrp="1"/>
          </p:cNvSpPr>
          <p:nvPr>
            <p:ph sz="half" idx="2"/>
          </p:nvPr>
        </p:nvSpPr>
        <p:spPr/>
        <p:txBody>
          <a:bodyPr>
            <a:normAutofit fontScale="85000" lnSpcReduction="20000"/>
          </a:bodyPr>
          <a:lstStyle/>
          <a:p>
            <a:r>
              <a:rPr lang="en-GB" dirty="0" smtClean="0"/>
              <a:t>dozens of app tracking solutions</a:t>
            </a:r>
          </a:p>
          <a:p>
            <a:pPr lvl="1"/>
            <a:r>
              <a:rPr lang="en-GB" dirty="0" smtClean="0"/>
              <a:t>some platform specific</a:t>
            </a:r>
          </a:p>
          <a:p>
            <a:pPr lvl="1"/>
            <a:r>
              <a:rPr lang="en-GB" dirty="0" smtClean="0"/>
              <a:t>some more gamey than others</a:t>
            </a:r>
          </a:p>
          <a:p>
            <a:pPr lvl="1"/>
            <a:r>
              <a:rPr lang="en-GB" dirty="0" smtClean="0"/>
              <a:t>lots of new market entrants</a:t>
            </a:r>
          </a:p>
          <a:p>
            <a:r>
              <a:rPr lang="en-GB" dirty="0" smtClean="0"/>
              <a:t>BI front-ends are generic</a:t>
            </a:r>
          </a:p>
          <a:p>
            <a:pPr lvl="1"/>
            <a:r>
              <a:rPr lang="en-GB" dirty="0" smtClean="0"/>
              <a:t>visual exploration important</a:t>
            </a:r>
          </a:p>
          <a:p>
            <a:r>
              <a:rPr lang="en-GB" dirty="0" smtClean="0"/>
              <a:t>Data science tools </a:t>
            </a:r>
          </a:p>
          <a:p>
            <a:pPr lvl="1"/>
            <a:r>
              <a:rPr lang="en-GB" dirty="0" smtClean="0"/>
              <a:t>can be so heavily wrapped in services you can’t see them</a:t>
            </a:r>
          </a:p>
          <a:p>
            <a:pPr lvl="2">
              <a:buNone/>
            </a:pPr>
            <a:r>
              <a:rPr lang="en-GB" i="1" dirty="0" smtClean="0"/>
              <a:t>or</a:t>
            </a:r>
          </a:p>
          <a:p>
            <a:pPr lvl="1"/>
            <a:r>
              <a:rPr lang="en-GB" dirty="0" smtClean="0"/>
              <a:t>come as a blinking cursor – DIY – open source</a:t>
            </a:r>
          </a:p>
          <a:p>
            <a:pPr lvl="2">
              <a:buNone/>
            </a:pPr>
            <a:r>
              <a:rPr lang="en-GB" i="1" dirty="0" smtClean="0"/>
              <a:t>or</a:t>
            </a:r>
          </a:p>
          <a:p>
            <a:pPr lvl="1"/>
            <a:r>
              <a:rPr lang="en-GB" dirty="0" smtClean="0"/>
              <a:t>as a bolt-on to std stats tools</a:t>
            </a:r>
            <a:endParaRPr lang="en-GB" dirty="0"/>
          </a:p>
        </p:txBody>
      </p:sp>
      <p:sp>
        <p:nvSpPr>
          <p:cNvPr id="5" name="Text Placeholder 4"/>
          <p:cNvSpPr>
            <a:spLocks noGrp="1"/>
          </p:cNvSpPr>
          <p:nvPr>
            <p:ph type="body" sz="quarter" idx="3"/>
          </p:nvPr>
        </p:nvSpPr>
        <p:spPr/>
        <p:txBody>
          <a:bodyPr>
            <a:normAutofit fontScale="92500"/>
          </a:bodyPr>
          <a:lstStyle/>
          <a:p>
            <a:r>
              <a:rPr lang="en-GB" dirty="0" smtClean="0"/>
              <a:t>Active European Players</a:t>
            </a:r>
            <a:endParaRPr lang="en-GB" dirty="0"/>
          </a:p>
        </p:txBody>
      </p:sp>
      <p:sp>
        <p:nvSpPr>
          <p:cNvPr id="6" name="Content Placeholder 5"/>
          <p:cNvSpPr>
            <a:spLocks noGrp="1"/>
          </p:cNvSpPr>
          <p:nvPr>
            <p:ph sz="quarter" idx="4"/>
          </p:nvPr>
        </p:nvSpPr>
        <p:spPr/>
        <p:txBody>
          <a:bodyPr>
            <a:normAutofit fontScale="92500" lnSpcReduction="10000"/>
          </a:bodyPr>
          <a:lstStyle/>
          <a:p>
            <a:r>
              <a:rPr lang="en-GB" dirty="0" smtClean="0"/>
              <a:t>Pingflux</a:t>
            </a:r>
          </a:p>
          <a:p>
            <a:r>
              <a:rPr lang="en-GB" dirty="0" smtClean="0"/>
              <a:t>Playful</a:t>
            </a:r>
          </a:p>
          <a:p>
            <a:r>
              <a:rPr lang="en-GB" dirty="0" smtClean="0"/>
              <a:t>Honeytracks</a:t>
            </a:r>
          </a:p>
          <a:p>
            <a:r>
              <a:rPr lang="en-GB" dirty="0" smtClean="0"/>
              <a:t>Geosophy</a:t>
            </a:r>
          </a:p>
          <a:p>
            <a:r>
              <a:rPr lang="en-GB" dirty="0" smtClean="0"/>
              <a:t>Fireteam</a:t>
            </a:r>
          </a:p>
          <a:p>
            <a:r>
              <a:rPr lang="en-GB" dirty="0" smtClean="0"/>
              <a:t>Qlikview</a:t>
            </a:r>
          </a:p>
          <a:p>
            <a:r>
              <a:rPr lang="en-GB" dirty="0" smtClean="0"/>
              <a:t>..</a:t>
            </a:r>
          </a:p>
          <a:p>
            <a:endParaRPr lang="en-GB" dirty="0" smtClean="0"/>
          </a:p>
          <a:p>
            <a:pPr>
              <a:buNone/>
            </a:pPr>
            <a:r>
              <a:rPr lang="en-GB" dirty="0" smtClean="0"/>
              <a:t>Data-mining services</a:t>
            </a:r>
          </a:p>
          <a:p>
            <a:r>
              <a:rPr lang="en-GB" dirty="0" smtClean="0"/>
              <a:t>Game analytics - UK</a:t>
            </a:r>
          </a:p>
          <a:p>
            <a:r>
              <a:rPr lang="en-GB" dirty="0" smtClean="0"/>
              <a:t>Games analytics – Danish</a:t>
            </a:r>
          </a:p>
          <a:p>
            <a:r>
              <a:rPr lang="en-GB" dirty="0" smtClean="0"/>
              <a:t>..</a:t>
            </a:r>
          </a:p>
          <a:p>
            <a:endParaRPr lang="en-GB" dirty="0"/>
          </a:p>
        </p:txBody>
      </p:sp>
      <p:sp>
        <p:nvSpPr>
          <p:cNvPr id="7" name="Slide Number Placeholder 6"/>
          <p:cNvSpPr>
            <a:spLocks noGrp="1"/>
          </p:cNvSpPr>
          <p:nvPr>
            <p:ph type="sldNum" sz="quarter" idx="12"/>
          </p:nvPr>
        </p:nvSpPr>
        <p:spPr/>
        <p:txBody>
          <a:bodyPr/>
          <a:lstStyle/>
          <a:p>
            <a:fld id="{54F9CC8B-6A0E-452E-BC83-7116485D58DE}" type="slidenum">
              <a:rPr lang="en-GB" smtClean="0"/>
              <a:pPr/>
              <a:t>28</a:t>
            </a:fld>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Tool trends</a:t>
            </a:r>
          </a:p>
        </p:txBody>
      </p:sp>
      <p:sp>
        <p:nvSpPr>
          <p:cNvPr id="32771" name="TextBox 9"/>
          <p:cNvSpPr txBox="1">
            <a:spLocks noChangeArrowheads="1"/>
          </p:cNvSpPr>
          <p:nvPr/>
        </p:nvSpPr>
        <p:spPr bwMode="auto">
          <a:xfrm>
            <a:off x="2700338" y="2339380"/>
            <a:ext cx="908050" cy="369887"/>
          </a:xfrm>
          <a:prstGeom prst="rect">
            <a:avLst/>
          </a:prstGeom>
          <a:noFill/>
          <a:ln w="9525">
            <a:noFill/>
            <a:miter lim="800000"/>
            <a:headEnd/>
            <a:tailEnd/>
          </a:ln>
        </p:spPr>
        <p:txBody>
          <a:bodyPr wrap="none">
            <a:spAutoFit/>
          </a:bodyPr>
          <a:lstStyle/>
          <a:p>
            <a:r>
              <a:rPr lang="en-GB" dirty="0">
                <a:latin typeface="Calibri" pitchFamily="34" charset="0"/>
              </a:rPr>
              <a:t>Logging</a:t>
            </a:r>
          </a:p>
        </p:txBody>
      </p:sp>
      <p:sp>
        <p:nvSpPr>
          <p:cNvPr id="32772" name="TextBox 10"/>
          <p:cNvSpPr txBox="1">
            <a:spLocks noChangeArrowheads="1"/>
          </p:cNvSpPr>
          <p:nvPr/>
        </p:nvSpPr>
        <p:spPr bwMode="auto">
          <a:xfrm>
            <a:off x="3970338" y="2339380"/>
            <a:ext cx="1494512" cy="369332"/>
          </a:xfrm>
          <a:prstGeom prst="rect">
            <a:avLst/>
          </a:prstGeom>
          <a:noFill/>
          <a:ln w="9525">
            <a:noFill/>
            <a:miter lim="800000"/>
            <a:headEnd/>
            <a:tailEnd/>
          </a:ln>
        </p:spPr>
        <p:txBody>
          <a:bodyPr wrap="none">
            <a:spAutoFit/>
          </a:bodyPr>
          <a:lstStyle/>
          <a:p>
            <a:r>
              <a:rPr lang="en-GB" dirty="0" smtClean="0">
                <a:latin typeface="Calibri" pitchFamily="34" charset="0"/>
              </a:rPr>
              <a:t>Report/query</a:t>
            </a:r>
            <a:endParaRPr lang="en-GB" dirty="0">
              <a:latin typeface="Calibri" pitchFamily="34" charset="0"/>
            </a:endParaRPr>
          </a:p>
        </p:txBody>
      </p:sp>
      <p:sp>
        <p:nvSpPr>
          <p:cNvPr id="32773" name="TextBox 11"/>
          <p:cNvSpPr txBox="1">
            <a:spLocks noChangeArrowheads="1"/>
          </p:cNvSpPr>
          <p:nvPr/>
        </p:nvSpPr>
        <p:spPr bwMode="auto">
          <a:xfrm>
            <a:off x="5545138" y="2339380"/>
            <a:ext cx="1258887" cy="369887"/>
          </a:xfrm>
          <a:prstGeom prst="rect">
            <a:avLst/>
          </a:prstGeom>
          <a:noFill/>
          <a:ln w="9525">
            <a:noFill/>
            <a:miter lim="800000"/>
            <a:headEnd/>
            <a:tailEnd/>
          </a:ln>
        </p:spPr>
        <p:txBody>
          <a:bodyPr wrap="none">
            <a:spAutoFit/>
          </a:bodyPr>
          <a:lstStyle/>
          <a:p>
            <a:r>
              <a:rPr lang="en-GB" dirty="0">
                <a:latin typeface="Calibri" pitchFamily="34" charset="0"/>
              </a:rPr>
              <a:t>Exploratory</a:t>
            </a:r>
          </a:p>
        </p:txBody>
      </p:sp>
      <p:sp>
        <p:nvSpPr>
          <p:cNvPr id="32774" name="TextBox 12"/>
          <p:cNvSpPr txBox="1">
            <a:spLocks noChangeArrowheads="1"/>
          </p:cNvSpPr>
          <p:nvPr/>
        </p:nvSpPr>
        <p:spPr bwMode="auto">
          <a:xfrm>
            <a:off x="7092950" y="2339380"/>
            <a:ext cx="1593850" cy="369332"/>
          </a:xfrm>
          <a:prstGeom prst="rect">
            <a:avLst/>
          </a:prstGeom>
          <a:noFill/>
          <a:ln w="9525">
            <a:noFill/>
            <a:miter lim="800000"/>
            <a:headEnd/>
            <a:tailEnd/>
          </a:ln>
        </p:spPr>
        <p:txBody>
          <a:bodyPr>
            <a:spAutoFit/>
          </a:bodyPr>
          <a:lstStyle/>
          <a:p>
            <a:r>
              <a:rPr lang="en-GB" dirty="0" smtClean="0">
                <a:latin typeface="Calibri" pitchFamily="34" charset="0"/>
              </a:rPr>
              <a:t>Model testing</a:t>
            </a:r>
            <a:endParaRPr lang="en-GB" dirty="0">
              <a:latin typeface="Calibri" pitchFamily="34" charset="0"/>
            </a:endParaRPr>
          </a:p>
        </p:txBody>
      </p:sp>
      <p:sp>
        <p:nvSpPr>
          <p:cNvPr id="14" name="Rectangle 13"/>
          <p:cNvSpPr/>
          <p:nvPr/>
        </p:nvSpPr>
        <p:spPr>
          <a:xfrm>
            <a:off x="2700338" y="2915642"/>
            <a:ext cx="2663825" cy="51435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 name="Rectangle 14"/>
          <p:cNvSpPr/>
          <p:nvPr/>
        </p:nvSpPr>
        <p:spPr>
          <a:xfrm>
            <a:off x="3970338" y="3780830"/>
            <a:ext cx="1393825" cy="5746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Rectangle 15"/>
          <p:cNvSpPr/>
          <p:nvPr/>
        </p:nvSpPr>
        <p:spPr>
          <a:xfrm>
            <a:off x="6948488" y="4644430"/>
            <a:ext cx="1517650" cy="512762"/>
          </a:xfrm>
          <a:prstGeom prst="rect">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778" name="TextBox 16"/>
          <p:cNvSpPr txBox="1">
            <a:spLocks noChangeArrowheads="1"/>
          </p:cNvSpPr>
          <p:nvPr/>
        </p:nvSpPr>
        <p:spPr bwMode="auto">
          <a:xfrm>
            <a:off x="611188" y="3060105"/>
            <a:ext cx="1363662" cy="369887"/>
          </a:xfrm>
          <a:prstGeom prst="rect">
            <a:avLst/>
          </a:prstGeom>
          <a:noFill/>
          <a:ln w="9525">
            <a:noFill/>
            <a:miter lim="800000"/>
            <a:headEnd/>
            <a:tailEnd/>
          </a:ln>
        </p:spPr>
        <p:txBody>
          <a:bodyPr wrap="none">
            <a:spAutoFit/>
          </a:bodyPr>
          <a:lstStyle/>
          <a:p>
            <a:r>
              <a:rPr lang="en-GB" dirty="0">
                <a:latin typeface="Calibri" pitchFamily="34" charset="0"/>
              </a:rPr>
              <a:t>App tracking</a:t>
            </a:r>
          </a:p>
        </p:txBody>
      </p:sp>
      <p:sp>
        <p:nvSpPr>
          <p:cNvPr id="32779" name="TextBox 17"/>
          <p:cNvSpPr txBox="1">
            <a:spLocks noChangeArrowheads="1"/>
          </p:cNvSpPr>
          <p:nvPr/>
        </p:nvSpPr>
        <p:spPr bwMode="auto">
          <a:xfrm>
            <a:off x="611188" y="3987205"/>
            <a:ext cx="1243012" cy="368300"/>
          </a:xfrm>
          <a:prstGeom prst="rect">
            <a:avLst/>
          </a:prstGeom>
          <a:noFill/>
          <a:ln w="9525">
            <a:noFill/>
            <a:miter lim="800000"/>
            <a:headEnd/>
            <a:tailEnd/>
          </a:ln>
        </p:spPr>
        <p:txBody>
          <a:bodyPr wrap="none">
            <a:spAutoFit/>
          </a:bodyPr>
          <a:lstStyle/>
          <a:p>
            <a:r>
              <a:rPr lang="en-GB" dirty="0">
                <a:latin typeface="Calibri" pitchFamily="34" charset="0"/>
              </a:rPr>
              <a:t>BI frontend</a:t>
            </a:r>
          </a:p>
        </p:txBody>
      </p:sp>
      <p:sp>
        <p:nvSpPr>
          <p:cNvPr id="32780" name="TextBox 18"/>
          <p:cNvSpPr txBox="1">
            <a:spLocks noChangeArrowheads="1"/>
          </p:cNvSpPr>
          <p:nvPr/>
        </p:nvSpPr>
        <p:spPr bwMode="auto">
          <a:xfrm>
            <a:off x="611188" y="4788892"/>
            <a:ext cx="1417637" cy="368300"/>
          </a:xfrm>
          <a:prstGeom prst="rect">
            <a:avLst/>
          </a:prstGeom>
          <a:noFill/>
          <a:ln w="9525">
            <a:noFill/>
            <a:miter lim="800000"/>
            <a:headEnd/>
            <a:tailEnd/>
          </a:ln>
        </p:spPr>
        <p:txBody>
          <a:bodyPr wrap="none">
            <a:spAutoFit/>
          </a:bodyPr>
          <a:lstStyle/>
          <a:p>
            <a:r>
              <a:rPr lang="en-GB" dirty="0">
                <a:latin typeface="Calibri" pitchFamily="34" charset="0"/>
              </a:rPr>
              <a:t>Data science</a:t>
            </a:r>
          </a:p>
        </p:txBody>
      </p:sp>
      <p:sp>
        <p:nvSpPr>
          <p:cNvPr id="20" name="Rectangle 19"/>
          <p:cNvSpPr/>
          <p:nvPr/>
        </p:nvSpPr>
        <p:spPr>
          <a:xfrm>
            <a:off x="5364163" y="2915642"/>
            <a:ext cx="1584325" cy="51435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Rectangle 20"/>
          <p:cNvSpPr/>
          <p:nvPr/>
        </p:nvSpPr>
        <p:spPr>
          <a:xfrm>
            <a:off x="5364163" y="3780830"/>
            <a:ext cx="1584325" cy="574675"/>
          </a:xfrm>
          <a:prstGeom prst="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Rectangle 21"/>
          <p:cNvSpPr/>
          <p:nvPr/>
        </p:nvSpPr>
        <p:spPr>
          <a:xfrm>
            <a:off x="5364163" y="4644430"/>
            <a:ext cx="1584325" cy="512762"/>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Rectangle 22"/>
          <p:cNvSpPr/>
          <p:nvPr/>
        </p:nvSpPr>
        <p:spPr>
          <a:xfrm>
            <a:off x="2700338" y="2056805"/>
            <a:ext cx="5765800" cy="282575"/>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t>Activities</a:t>
            </a:r>
          </a:p>
        </p:txBody>
      </p:sp>
      <p:sp>
        <p:nvSpPr>
          <p:cNvPr id="17" name="Right Arrow 16"/>
          <p:cNvSpPr/>
          <p:nvPr/>
        </p:nvSpPr>
        <p:spPr>
          <a:xfrm>
            <a:off x="6588125" y="2915567"/>
            <a:ext cx="1512888" cy="514350"/>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Rectangle 17"/>
          <p:cNvSpPr/>
          <p:nvPr/>
        </p:nvSpPr>
        <p:spPr>
          <a:xfrm>
            <a:off x="2627784" y="5363815"/>
            <a:ext cx="1270000" cy="22542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t>graph db</a:t>
            </a:r>
          </a:p>
        </p:txBody>
      </p:sp>
      <p:sp>
        <p:nvSpPr>
          <p:cNvPr id="19" name="5-Point Star 18"/>
          <p:cNvSpPr/>
          <p:nvPr/>
        </p:nvSpPr>
        <p:spPr>
          <a:xfrm>
            <a:off x="7524750" y="4644355"/>
            <a:ext cx="576263" cy="512762"/>
          </a:xfrm>
          <a:prstGeom prst="star5">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5-Point Star 23"/>
          <p:cNvSpPr/>
          <p:nvPr/>
        </p:nvSpPr>
        <p:spPr>
          <a:xfrm>
            <a:off x="5795963" y="2906042"/>
            <a:ext cx="576262" cy="514350"/>
          </a:xfrm>
          <a:prstGeom prst="star5">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Rectangle 24"/>
          <p:cNvSpPr/>
          <p:nvPr/>
        </p:nvSpPr>
        <p:spPr>
          <a:xfrm>
            <a:off x="6948488" y="5157117"/>
            <a:ext cx="1270000" cy="22542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t>predictives</a:t>
            </a:r>
          </a:p>
        </p:txBody>
      </p:sp>
      <p:sp>
        <p:nvSpPr>
          <p:cNvPr id="26" name="Rectangle 25"/>
          <p:cNvSpPr/>
          <p:nvPr/>
        </p:nvSpPr>
        <p:spPr>
          <a:xfrm>
            <a:off x="6948488" y="5733256"/>
            <a:ext cx="1270000" cy="22542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t>cloud</a:t>
            </a:r>
          </a:p>
        </p:txBody>
      </p:sp>
      <p:sp>
        <p:nvSpPr>
          <p:cNvPr id="27" name="Rectangle 26"/>
          <p:cNvSpPr/>
          <p:nvPr/>
        </p:nvSpPr>
        <p:spPr>
          <a:xfrm>
            <a:off x="6948488" y="5436517"/>
            <a:ext cx="1270000" cy="22542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t>services</a:t>
            </a:r>
          </a:p>
        </p:txBody>
      </p:sp>
      <p:sp>
        <p:nvSpPr>
          <p:cNvPr id="28" name="5-Point Star 27"/>
          <p:cNvSpPr/>
          <p:nvPr/>
        </p:nvSpPr>
        <p:spPr>
          <a:xfrm>
            <a:off x="5795963" y="3729955"/>
            <a:ext cx="576262" cy="512762"/>
          </a:xfrm>
          <a:prstGeom prst="star5">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Right Arrow 28"/>
          <p:cNvSpPr/>
          <p:nvPr/>
        </p:nvSpPr>
        <p:spPr>
          <a:xfrm>
            <a:off x="6588224" y="3789040"/>
            <a:ext cx="1512888" cy="514350"/>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Right Arrow 29"/>
          <p:cNvSpPr/>
          <p:nvPr/>
        </p:nvSpPr>
        <p:spPr>
          <a:xfrm flipH="1">
            <a:off x="2699792" y="4653136"/>
            <a:ext cx="3025056" cy="514350"/>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1" name="TextBox 18"/>
          <p:cNvSpPr txBox="1">
            <a:spLocks noChangeArrowheads="1"/>
          </p:cNvSpPr>
          <p:nvPr/>
        </p:nvSpPr>
        <p:spPr bwMode="auto">
          <a:xfrm>
            <a:off x="711622" y="6300028"/>
            <a:ext cx="859723" cy="369332"/>
          </a:xfrm>
          <a:prstGeom prst="rect">
            <a:avLst/>
          </a:prstGeom>
          <a:noFill/>
          <a:ln w="9525">
            <a:noFill/>
            <a:miter lim="800000"/>
            <a:headEnd/>
            <a:tailEnd/>
          </a:ln>
        </p:spPr>
        <p:txBody>
          <a:bodyPr wrap="none">
            <a:spAutoFit/>
          </a:bodyPr>
          <a:lstStyle/>
          <a:p>
            <a:r>
              <a:rPr lang="en-GB" dirty="0" smtClean="0">
                <a:latin typeface="Calibri" pitchFamily="34" charset="0"/>
              </a:rPr>
              <a:t>Testing</a:t>
            </a:r>
            <a:endParaRPr lang="en-GB" dirty="0">
              <a:latin typeface="Calibri" pitchFamily="34" charset="0"/>
            </a:endParaRPr>
          </a:p>
        </p:txBody>
      </p:sp>
      <p:sp>
        <p:nvSpPr>
          <p:cNvPr id="32" name="Rectangle 31"/>
          <p:cNvSpPr/>
          <p:nvPr/>
        </p:nvSpPr>
        <p:spPr>
          <a:xfrm>
            <a:off x="1619672" y="6228020"/>
            <a:ext cx="1124074" cy="43204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smtClean="0"/>
              <a:t>+Serving</a:t>
            </a:r>
            <a:endParaRPr lang="en-GB" dirty="0"/>
          </a:p>
        </p:txBody>
      </p:sp>
      <p:sp>
        <p:nvSpPr>
          <p:cNvPr id="35" name="Rectangle 34"/>
          <p:cNvSpPr/>
          <p:nvPr/>
        </p:nvSpPr>
        <p:spPr>
          <a:xfrm>
            <a:off x="683568" y="6228020"/>
            <a:ext cx="8064896" cy="432048"/>
          </a:xfrm>
          <a:prstGeom prst="rect">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12700">
                <a:solidFill>
                  <a:schemeClr val="tx1"/>
                </a:solidFill>
              </a:ln>
            </a:endParaRPr>
          </a:p>
        </p:txBody>
      </p:sp>
      <p:sp>
        <p:nvSpPr>
          <p:cNvPr id="37" name="Rectangle 36"/>
          <p:cNvSpPr/>
          <p:nvPr/>
        </p:nvSpPr>
        <p:spPr>
          <a:xfrm>
            <a:off x="2699792" y="6228020"/>
            <a:ext cx="151216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4211960" y="6228020"/>
            <a:ext cx="12961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7452320" y="6228020"/>
            <a:ext cx="12961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5-Point Star 40"/>
          <p:cNvSpPr/>
          <p:nvPr/>
        </p:nvSpPr>
        <p:spPr>
          <a:xfrm>
            <a:off x="179512" y="5939988"/>
            <a:ext cx="576262" cy="512762"/>
          </a:xfrm>
          <a:prstGeom prst="star5">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2" name="Rectangle 41"/>
          <p:cNvSpPr/>
          <p:nvPr/>
        </p:nvSpPr>
        <p:spPr>
          <a:xfrm>
            <a:off x="2627784" y="4581128"/>
            <a:ext cx="6120680" cy="151216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12700">
                <a:solidFill>
                  <a:schemeClr val="tx1"/>
                </a:solidFill>
              </a:ln>
            </a:endParaRPr>
          </a:p>
        </p:txBody>
      </p:sp>
      <p:sp>
        <p:nvSpPr>
          <p:cNvPr id="36" name="Slide Number Placeholder 35"/>
          <p:cNvSpPr>
            <a:spLocks noGrp="1"/>
          </p:cNvSpPr>
          <p:nvPr>
            <p:ph type="sldNum" sz="quarter" idx="12"/>
          </p:nvPr>
        </p:nvSpPr>
        <p:spPr/>
        <p:txBody>
          <a:bodyPr/>
          <a:lstStyle/>
          <a:p>
            <a:fld id="{54F9CC8B-6A0E-452E-BC83-7116485D58DE}" type="slidenum">
              <a:rPr lang="en-GB" smtClean="0"/>
              <a:pPr/>
              <a:t>29</a:t>
            </a:fld>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Market dynamics</a:t>
            </a:r>
            <a:endParaRPr lang="en-GB" dirty="0"/>
          </a:p>
        </p:txBody>
      </p:sp>
      <p:sp>
        <p:nvSpPr>
          <p:cNvPr id="6" name="Text Placeholder 5"/>
          <p:cNvSpPr>
            <a:spLocks noGrp="1"/>
          </p:cNvSpPr>
          <p:nvPr>
            <p:ph type="body" idx="1"/>
          </p:nvPr>
        </p:nvSpPr>
        <p:spPr/>
        <p:txBody>
          <a:bodyPr/>
          <a:lstStyle/>
          <a:p>
            <a:r>
              <a:rPr lang="en-GB" dirty="0" smtClean="0"/>
              <a:t>Service access, delivery, and pricing</a:t>
            </a:r>
            <a:endParaRPr lang="en-GB" dirty="0"/>
          </a:p>
        </p:txBody>
      </p:sp>
      <p:sp>
        <p:nvSpPr>
          <p:cNvPr id="4" name="Slide Number Placeholder 3"/>
          <p:cNvSpPr>
            <a:spLocks noGrp="1"/>
          </p:cNvSpPr>
          <p:nvPr>
            <p:ph type="sldNum" sz="quarter" idx="12"/>
          </p:nvPr>
        </p:nvSpPr>
        <p:spPr/>
        <p:txBody>
          <a:bodyPr/>
          <a:lstStyle/>
          <a:p>
            <a:fld id="{54F9CC8B-6A0E-452E-BC83-7116485D58DE}" type="slidenum">
              <a:rPr lang="en-GB" smtClean="0"/>
              <a:pPr/>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mining services focus</a:t>
            </a:r>
            <a:endParaRPr lang="en-GB" dirty="0"/>
          </a:p>
        </p:txBody>
      </p:sp>
      <p:pic>
        <p:nvPicPr>
          <p:cNvPr id="3" name="Picture 7" descr="cropped oranges.jpg"/>
          <p:cNvPicPr>
            <a:picLocks noChangeAspect="1"/>
          </p:cNvPicPr>
          <p:nvPr/>
        </p:nvPicPr>
        <p:blipFill>
          <a:blip r:embed="rId3" cstate="print"/>
          <a:srcRect t="39352" b="39306"/>
          <a:stretch>
            <a:fillRect/>
          </a:stretch>
        </p:blipFill>
        <p:spPr bwMode="auto">
          <a:xfrm>
            <a:off x="251520" y="1628800"/>
            <a:ext cx="8634771" cy="1152128"/>
          </a:xfrm>
          <a:prstGeom prst="rect">
            <a:avLst/>
          </a:prstGeom>
          <a:noFill/>
          <a:ln w="9525">
            <a:noFill/>
            <a:miter lim="800000"/>
            <a:headEnd/>
            <a:tailEnd/>
          </a:ln>
        </p:spPr>
      </p:pic>
      <p:sp>
        <p:nvSpPr>
          <p:cNvPr id="4" name="TextBox 12"/>
          <p:cNvSpPr txBox="1">
            <a:spLocks noChangeArrowheads="1"/>
          </p:cNvSpPr>
          <p:nvPr/>
        </p:nvSpPr>
        <p:spPr bwMode="auto">
          <a:xfrm>
            <a:off x="1907704" y="3645024"/>
            <a:ext cx="5400600" cy="2376264"/>
          </a:xfrm>
          <a:prstGeom prst="rect">
            <a:avLst/>
          </a:prstGeom>
          <a:solidFill>
            <a:srgbClr val="FFC000"/>
          </a:solidFill>
          <a:ln w="9525">
            <a:noFill/>
            <a:miter lim="800000"/>
            <a:headEnd/>
            <a:tailEnd/>
          </a:ln>
        </p:spPr>
        <p:txBody>
          <a:bodyPr wrap="square">
            <a:noAutofit/>
          </a:bodyPr>
          <a:lstStyle/>
          <a:p>
            <a:r>
              <a:rPr lang="en-GB" sz="2400" b="1" dirty="0" smtClean="0">
                <a:latin typeface="Calibri" pitchFamily="34" charset="0"/>
              </a:rPr>
              <a:t>Sonamine’s </a:t>
            </a:r>
          </a:p>
          <a:p>
            <a:r>
              <a:rPr lang="en-GB" sz="2400" b="1" dirty="0" smtClean="0">
                <a:latin typeface="Calibri" pitchFamily="34" charset="0"/>
              </a:rPr>
              <a:t>Player </a:t>
            </a:r>
            <a:r>
              <a:rPr lang="en-GB" sz="2400" b="1" dirty="0">
                <a:latin typeface="Calibri" pitchFamily="34" charset="0"/>
              </a:rPr>
              <a:t>Lifecycle Management</a:t>
            </a:r>
            <a:r>
              <a:rPr lang="en-US" sz="2400" b="1" dirty="0">
                <a:latin typeface="Calibri" pitchFamily="34" charset="0"/>
              </a:rPr>
              <a:t> ™</a:t>
            </a:r>
            <a:endParaRPr lang="en-GB" sz="2400" b="1" dirty="0">
              <a:latin typeface="Calibri" pitchFamily="34" charset="0"/>
            </a:endParaRPr>
          </a:p>
          <a:p>
            <a:pPr lvl="2"/>
            <a:r>
              <a:rPr lang="en-US" sz="2400" dirty="0">
                <a:latin typeface="Calibri" pitchFamily="34" charset="0"/>
              </a:rPr>
              <a:t>ConvertSoon™</a:t>
            </a:r>
          </a:p>
          <a:p>
            <a:pPr lvl="2"/>
            <a:r>
              <a:rPr lang="en-US" sz="2400" dirty="0">
                <a:latin typeface="Calibri" pitchFamily="34" charset="0"/>
              </a:rPr>
              <a:t>ChurnSoon™</a:t>
            </a:r>
          </a:p>
          <a:p>
            <a:pPr lvl="2"/>
            <a:r>
              <a:rPr lang="en-US" sz="2400" dirty="0">
                <a:latin typeface="Calibri" pitchFamily="34" charset="0"/>
              </a:rPr>
              <a:t>PurchaseMoreSoon™</a:t>
            </a:r>
          </a:p>
          <a:p>
            <a:pPr lvl="2"/>
            <a:r>
              <a:rPr lang="en-US" sz="2400" dirty="0">
                <a:latin typeface="Calibri" pitchFamily="34" charset="0"/>
              </a:rPr>
              <a:t>InfluenceSoon™</a:t>
            </a:r>
          </a:p>
          <a:p>
            <a:pPr lvl="1"/>
            <a:endParaRPr lang="en-US" sz="2400" dirty="0">
              <a:latin typeface="Calibri" pitchFamily="34" charset="0"/>
            </a:endParaRPr>
          </a:p>
          <a:p>
            <a:endParaRPr lang="en-US" sz="2400" dirty="0">
              <a:latin typeface="Calibri" pitchFamily="34" charset="0"/>
            </a:endParaRPr>
          </a:p>
          <a:p>
            <a:endParaRPr lang="en-US" sz="2400" dirty="0">
              <a:latin typeface="Calibri" pitchFamily="34" charset="0"/>
            </a:endParaRPr>
          </a:p>
          <a:p>
            <a:r>
              <a:rPr lang="en-GB" sz="2400" dirty="0">
                <a:latin typeface="Calibri" pitchFamily="34" charset="0"/>
              </a:rPr>
              <a:t> </a:t>
            </a:r>
          </a:p>
        </p:txBody>
      </p:sp>
      <p:sp>
        <p:nvSpPr>
          <p:cNvPr id="5" name="TextBox 4"/>
          <p:cNvSpPr txBox="1"/>
          <p:nvPr/>
        </p:nvSpPr>
        <p:spPr>
          <a:xfrm>
            <a:off x="251520" y="3068960"/>
            <a:ext cx="9059211" cy="400110"/>
          </a:xfrm>
          <a:prstGeom prst="rect">
            <a:avLst/>
          </a:prstGeom>
          <a:noFill/>
        </p:spPr>
        <p:txBody>
          <a:bodyPr wrap="none" rtlCol="0">
            <a:spAutoFit/>
          </a:bodyPr>
          <a:lstStyle/>
          <a:p>
            <a:r>
              <a:rPr lang="en-GB" sz="2000" b="1" dirty="0" smtClean="0"/>
              <a:t>Services focus on predicting behaviours with direct immediate revenue impact</a:t>
            </a:r>
            <a:endParaRPr lang="en-GB" sz="2000" b="1" dirty="0"/>
          </a:p>
        </p:txBody>
      </p:sp>
      <p:sp>
        <p:nvSpPr>
          <p:cNvPr id="6" name="TextBox 5"/>
          <p:cNvSpPr txBox="1"/>
          <p:nvPr/>
        </p:nvSpPr>
        <p:spPr>
          <a:xfrm>
            <a:off x="467544" y="6237312"/>
            <a:ext cx="2478564" cy="369332"/>
          </a:xfrm>
          <a:prstGeom prst="rect">
            <a:avLst/>
          </a:prstGeom>
          <a:noFill/>
        </p:spPr>
        <p:txBody>
          <a:bodyPr wrap="none" rtlCol="0">
            <a:spAutoFit/>
          </a:bodyPr>
          <a:lstStyle/>
          <a:p>
            <a:r>
              <a:rPr lang="en-GB" dirty="0" smtClean="0"/>
              <a:t>Source:  sonamine.com</a:t>
            </a:r>
            <a:endParaRPr lang="en-GB" dirty="0"/>
          </a:p>
        </p:txBody>
      </p:sp>
      <p:sp>
        <p:nvSpPr>
          <p:cNvPr id="7" name="Rectangle 6"/>
          <p:cNvSpPr/>
          <p:nvPr/>
        </p:nvSpPr>
        <p:spPr>
          <a:xfrm>
            <a:off x="1187624" y="3645024"/>
            <a:ext cx="575799" cy="369332"/>
          </a:xfrm>
          <a:prstGeom prst="rect">
            <a:avLst/>
          </a:prstGeom>
        </p:spPr>
        <p:txBody>
          <a:bodyPr wrap="none">
            <a:spAutoFit/>
          </a:bodyPr>
          <a:lstStyle/>
          <a:p>
            <a:r>
              <a:rPr lang="en-GB" b="1" dirty="0" smtClean="0"/>
              <a:t>e.g.</a:t>
            </a:r>
            <a:endParaRPr lang="en-GB" dirty="0"/>
          </a:p>
        </p:txBody>
      </p:sp>
      <p:sp>
        <p:nvSpPr>
          <p:cNvPr id="8" name="Slide Number Placeholder 7"/>
          <p:cNvSpPr>
            <a:spLocks noGrp="1"/>
          </p:cNvSpPr>
          <p:nvPr>
            <p:ph type="sldNum" sz="quarter" idx="12"/>
          </p:nvPr>
        </p:nvSpPr>
        <p:spPr/>
        <p:txBody>
          <a:bodyPr/>
          <a:lstStyle/>
          <a:p>
            <a:fld id="{54F9CC8B-6A0E-452E-BC83-7116485D58DE}" type="slidenum">
              <a:rPr lang="en-GB" smtClean="0"/>
              <a:pPr/>
              <a:t>30</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Remedies are not always obvious</a:t>
            </a:r>
            <a:endParaRPr lang="en-GB" dirty="0"/>
          </a:p>
        </p:txBody>
      </p:sp>
      <p:sp>
        <p:nvSpPr>
          <p:cNvPr id="4" name="Rectangle 3"/>
          <p:cNvSpPr>
            <a:spLocks noChangeArrowheads="1"/>
          </p:cNvSpPr>
          <p:nvPr/>
        </p:nvSpPr>
        <p:spPr bwMode="auto">
          <a:xfrm>
            <a:off x="323528" y="2924944"/>
            <a:ext cx="8064896" cy="1569660"/>
          </a:xfrm>
          <a:prstGeom prst="rect">
            <a:avLst/>
          </a:prstGeom>
          <a:noFill/>
          <a:ln w="9525">
            <a:noFill/>
            <a:miter lim="800000"/>
            <a:headEnd/>
            <a:tailEnd/>
          </a:ln>
        </p:spPr>
        <p:txBody>
          <a:bodyPr wrap="square">
            <a:spAutoFit/>
          </a:bodyPr>
          <a:lstStyle/>
          <a:p>
            <a:r>
              <a:rPr lang="en-GB" sz="2400" dirty="0">
                <a:latin typeface="Calibri" pitchFamily="34" charset="0"/>
              </a:rPr>
              <a:t>“We have tested over 60 individual and game-specific metrics. None of them are critical enough to cause churn. None of them! We haven't found a silver bullet -- that magic barrier preventing players from enjoying the game.”</a:t>
            </a:r>
          </a:p>
        </p:txBody>
      </p:sp>
      <p:sp>
        <p:nvSpPr>
          <p:cNvPr id="5" name="Rectangle 5"/>
          <p:cNvSpPr>
            <a:spLocks noChangeArrowheads="1"/>
          </p:cNvSpPr>
          <p:nvPr/>
        </p:nvSpPr>
        <p:spPr bwMode="auto">
          <a:xfrm>
            <a:off x="251520" y="4941168"/>
            <a:ext cx="8568952" cy="369332"/>
          </a:xfrm>
          <a:prstGeom prst="rect">
            <a:avLst/>
          </a:prstGeom>
          <a:noFill/>
          <a:ln w="9525">
            <a:noFill/>
            <a:miter lim="800000"/>
            <a:headEnd/>
            <a:tailEnd/>
          </a:ln>
        </p:spPr>
        <p:txBody>
          <a:bodyPr wrap="square">
            <a:spAutoFit/>
          </a:bodyPr>
          <a:lstStyle/>
          <a:p>
            <a:r>
              <a:rPr lang="en-GB" dirty="0">
                <a:latin typeface="Calibri" pitchFamily="34" charset="0"/>
              </a:rPr>
              <a:t>http://gamasutra.com/view/feature/170472/predicting_churn_datamining_your_.php</a:t>
            </a:r>
          </a:p>
        </p:txBody>
      </p:sp>
      <p:sp>
        <p:nvSpPr>
          <p:cNvPr id="6" name="TextBox 4"/>
          <p:cNvSpPr txBox="1">
            <a:spLocks noChangeArrowheads="1"/>
          </p:cNvSpPr>
          <p:nvPr/>
        </p:nvSpPr>
        <p:spPr bwMode="auto">
          <a:xfrm>
            <a:off x="251520" y="2204864"/>
            <a:ext cx="6724650" cy="400050"/>
          </a:xfrm>
          <a:prstGeom prst="rect">
            <a:avLst/>
          </a:prstGeom>
          <a:noFill/>
          <a:ln w="9525">
            <a:noFill/>
            <a:miter lim="800000"/>
            <a:headEnd/>
            <a:tailEnd/>
          </a:ln>
        </p:spPr>
        <p:txBody>
          <a:bodyPr wrap="none">
            <a:spAutoFit/>
          </a:bodyPr>
          <a:lstStyle/>
          <a:p>
            <a:r>
              <a:rPr lang="en-GB" sz="2000" b="1" dirty="0">
                <a:latin typeface="Calibri" pitchFamily="34" charset="0"/>
              </a:rPr>
              <a:t>Dmitry Nozhnin,  Head of analytics and monetisation, Innova:</a:t>
            </a:r>
          </a:p>
        </p:txBody>
      </p:sp>
      <p:sp>
        <p:nvSpPr>
          <p:cNvPr id="7" name="Slide Number Placeholder 6"/>
          <p:cNvSpPr>
            <a:spLocks noGrp="1"/>
          </p:cNvSpPr>
          <p:nvPr>
            <p:ph type="sldNum" sz="quarter" idx="12"/>
          </p:nvPr>
        </p:nvSpPr>
        <p:spPr/>
        <p:txBody>
          <a:bodyPr/>
          <a:lstStyle/>
          <a:p>
            <a:fld id="{54F9CC8B-6A0E-452E-BC83-7116485D58DE}" type="slidenum">
              <a:rPr lang="en-GB" smtClean="0"/>
              <a:pPr/>
              <a:t>31</a:t>
            </a:fld>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Meaningful segments are juicier</a:t>
            </a:r>
            <a:endParaRPr lang="en-GB" dirty="0"/>
          </a:p>
        </p:txBody>
      </p:sp>
      <p:grpSp>
        <p:nvGrpSpPr>
          <p:cNvPr id="4" name="Group 35"/>
          <p:cNvGrpSpPr>
            <a:grpSpLocks/>
          </p:cNvGrpSpPr>
          <p:nvPr/>
        </p:nvGrpSpPr>
        <p:grpSpPr bwMode="auto">
          <a:xfrm>
            <a:off x="323528" y="2708920"/>
            <a:ext cx="8475663" cy="3729038"/>
            <a:chOff x="323528" y="753938"/>
            <a:chExt cx="8476025" cy="3728780"/>
          </a:xfrm>
        </p:grpSpPr>
        <p:sp>
          <p:nvSpPr>
            <p:cNvPr id="5" name="Down Arrow 4"/>
            <p:cNvSpPr/>
            <p:nvPr/>
          </p:nvSpPr>
          <p:spPr>
            <a:xfrm rot="10800000">
              <a:off x="793448" y="753938"/>
              <a:ext cx="355615" cy="3114460"/>
            </a:xfrm>
            <a:prstGeom prst="downArrow">
              <a:avLst/>
            </a:prstGeom>
            <a:gradFill>
              <a:gsLst>
                <a:gs pos="0">
                  <a:srgbClr val="403152"/>
                </a:gs>
                <a:gs pos="100000">
                  <a:srgbClr val="868DBC"/>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Down Arrow 5"/>
            <p:cNvSpPr/>
            <p:nvPr/>
          </p:nvSpPr>
          <p:spPr>
            <a:xfrm rot="16200000">
              <a:off x="3443119" y="1207625"/>
              <a:ext cx="353988" cy="5481872"/>
            </a:xfrm>
            <a:prstGeom prst="downArrow">
              <a:avLst/>
            </a:prstGeom>
            <a:gradFill>
              <a:gsLst>
                <a:gs pos="0">
                  <a:srgbClr val="403152"/>
                </a:gs>
                <a:gs pos="100000">
                  <a:srgbClr val="868DBC"/>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TextBox 6"/>
            <p:cNvSpPr txBox="1">
              <a:spLocks noChangeArrowheads="1"/>
            </p:cNvSpPr>
            <p:nvPr/>
          </p:nvSpPr>
          <p:spPr bwMode="auto">
            <a:xfrm>
              <a:off x="2699792" y="4083918"/>
              <a:ext cx="1889125" cy="369887"/>
            </a:xfrm>
            <a:prstGeom prst="rect">
              <a:avLst/>
            </a:prstGeom>
            <a:noFill/>
            <a:ln w="9525">
              <a:noFill/>
              <a:miter lim="800000"/>
              <a:headEnd/>
              <a:tailEnd/>
            </a:ln>
          </p:spPr>
          <p:txBody>
            <a:bodyPr wrap="none">
              <a:spAutoFit/>
            </a:bodyPr>
            <a:lstStyle/>
            <a:p>
              <a:r>
                <a:rPr lang="en-GB" dirty="0">
                  <a:latin typeface="Calibri" pitchFamily="34" charset="0"/>
                  <a:cs typeface="Arial" charset="0"/>
                </a:rPr>
                <a:t>Revenue Potential</a:t>
              </a:r>
            </a:p>
          </p:txBody>
        </p:sp>
        <p:sp>
          <p:nvSpPr>
            <p:cNvPr id="8" name="TextBox 7"/>
            <p:cNvSpPr txBox="1">
              <a:spLocks noChangeArrowheads="1"/>
            </p:cNvSpPr>
            <p:nvPr/>
          </p:nvSpPr>
          <p:spPr bwMode="auto">
            <a:xfrm rot="-5400000">
              <a:off x="-358303" y="2173462"/>
              <a:ext cx="1733550" cy="369887"/>
            </a:xfrm>
            <a:prstGeom prst="rect">
              <a:avLst/>
            </a:prstGeom>
            <a:noFill/>
            <a:ln w="9525">
              <a:noFill/>
              <a:miter lim="800000"/>
              <a:headEnd/>
              <a:tailEnd/>
            </a:ln>
          </p:spPr>
          <p:txBody>
            <a:bodyPr wrap="none">
              <a:spAutoFit/>
            </a:bodyPr>
            <a:lstStyle/>
            <a:p>
              <a:r>
                <a:rPr lang="en-GB" dirty="0">
                  <a:latin typeface="Calibri" pitchFamily="34" charset="0"/>
                  <a:cs typeface="Arial" charset="0"/>
                </a:rPr>
                <a:t>Virality Potential</a:t>
              </a:r>
            </a:p>
          </p:txBody>
        </p:sp>
        <p:sp>
          <p:nvSpPr>
            <p:cNvPr id="9" name="Oval 8"/>
            <p:cNvSpPr/>
            <p:nvPr/>
          </p:nvSpPr>
          <p:spPr>
            <a:xfrm>
              <a:off x="2956049" y="1727076"/>
              <a:ext cx="1176338" cy="1249362"/>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1"/>
                  </a:solidFill>
                </a:rPr>
                <a:t>31%</a:t>
              </a:r>
            </a:p>
            <a:p>
              <a:pPr algn="ctr" fontAlgn="auto">
                <a:spcBef>
                  <a:spcPts val="0"/>
                </a:spcBef>
                <a:spcAft>
                  <a:spcPts val="0"/>
                </a:spcAft>
                <a:defRPr/>
              </a:pPr>
              <a:r>
                <a:rPr lang="en-GB" sz="1200" dirty="0">
                  <a:solidFill>
                    <a:schemeClr val="tx1"/>
                  </a:solidFill>
                </a:rPr>
                <a:t>0.89%</a:t>
              </a:r>
            </a:p>
            <a:p>
              <a:pPr algn="ctr" fontAlgn="auto">
                <a:spcBef>
                  <a:spcPts val="0"/>
                </a:spcBef>
                <a:spcAft>
                  <a:spcPts val="0"/>
                </a:spcAft>
                <a:defRPr/>
              </a:pPr>
              <a:r>
                <a:rPr lang="en-GB" sz="1200" dirty="0">
                  <a:solidFill>
                    <a:schemeClr val="tx1"/>
                  </a:solidFill>
                </a:rPr>
                <a:t>22%</a:t>
              </a:r>
            </a:p>
            <a:p>
              <a:pPr algn="ctr" fontAlgn="auto">
                <a:spcBef>
                  <a:spcPts val="0"/>
                </a:spcBef>
                <a:spcAft>
                  <a:spcPts val="0"/>
                </a:spcAft>
                <a:defRPr/>
              </a:pPr>
              <a:r>
                <a:rPr lang="en-GB" sz="1200" dirty="0">
                  <a:solidFill>
                    <a:schemeClr val="tx1"/>
                  </a:solidFill>
                </a:rPr>
                <a:t>$1.75</a:t>
              </a:r>
            </a:p>
          </p:txBody>
        </p:sp>
        <p:sp>
          <p:nvSpPr>
            <p:cNvPr id="10" name="Oval 9"/>
            <p:cNvSpPr/>
            <p:nvPr/>
          </p:nvSpPr>
          <p:spPr>
            <a:xfrm>
              <a:off x="7092917" y="842832"/>
              <a:ext cx="1306569" cy="1255626"/>
            </a:xfrm>
            <a:prstGeom prst="ellipse">
              <a:avLst/>
            </a:prstGeom>
            <a:gradFill>
              <a:gsLst>
                <a:gs pos="0">
                  <a:schemeClr val="bg1">
                    <a:lumMod val="7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1"/>
                  </a:solidFill>
                </a:rPr>
                <a:t>%Volume</a:t>
              </a:r>
            </a:p>
            <a:p>
              <a:pPr algn="ctr" fontAlgn="auto">
                <a:spcBef>
                  <a:spcPts val="0"/>
                </a:spcBef>
                <a:spcAft>
                  <a:spcPts val="0"/>
                </a:spcAft>
                <a:defRPr/>
              </a:pPr>
              <a:r>
                <a:rPr lang="en-GB" sz="1200" dirty="0">
                  <a:solidFill>
                    <a:schemeClr val="tx1"/>
                  </a:solidFill>
                </a:rPr>
                <a:t>%Paying</a:t>
              </a:r>
            </a:p>
            <a:p>
              <a:pPr algn="ctr" fontAlgn="auto">
                <a:spcBef>
                  <a:spcPts val="0"/>
                </a:spcBef>
                <a:spcAft>
                  <a:spcPts val="0"/>
                </a:spcAft>
                <a:defRPr/>
              </a:pPr>
              <a:r>
                <a:rPr lang="en-GB" sz="1200" dirty="0">
                  <a:solidFill>
                    <a:schemeClr val="tx1"/>
                  </a:solidFill>
                </a:rPr>
                <a:t>7Day Ret</a:t>
              </a:r>
            </a:p>
            <a:p>
              <a:pPr algn="ctr" fontAlgn="auto">
                <a:spcBef>
                  <a:spcPts val="0"/>
                </a:spcBef>
                <a:spcAft>
                  <a:spcPts val="0"/>
                </a:spcAft>
                <a:defRPr/>
              </a:pPr>
              <a:r>
                <a:rPr lang="en-GB" sz="1200" dirty="0">
                  <a:solidFill>
                    <a:schemeClr val="tx1"/>
                  </a:solidFill>
                </a:rPr>
                <a:t>CAC</a:t>
              </a:r>
            </a:p>
          </p:txBody>
        </p:sp>
        <p:sp>
          <p:nvSpPr>
            <p:cNvPr id="11" name="Oval 10"/>
            <p:cNvSpPr/>
            <p:nvPr/>
          </p:nvSpPr>
          <p:spPr>
            <a:xfrm>
              <a:off x="3819649" y="1304801"/>
              <a:ext cx="968375" cy="1046162"/>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sz="1200" dirty="0">
                  <a:solidFill>
                    <a:schemeClr val="tx1"/>
                  </a:solidFill>
                </a:rPr>
                <a:t>25%</a:t>
              </a:r>
            </a:p>
            <a:p>
              <a:pPr algn="ctr" fontAlgn="auto">
                <a:spcBef>
                  <a:spcPts val="0"/>
                </a:spcBef>
                <a:spcAft>
                  <a:spcPts val="0"/>
                </a:spcAft>
                <a:defRPr/>
              </a:pPr>
              <a:r>
                <a:rPr lang="en-GB" sz="1200" dirty="0">
                  <a:solidFill>
                    <a:schemeClr val="tx1"/>
                  </a:solidFill>
                </a:rPr>
                <a:t>1.30%</a:t>
              </a:r>
            </a:p>
            <a:p>
              <a:pPr algn="ctr" fontAlgn="auto">
                <a:spcBef>
                  <a:spcPts val="0"/>
                </a:spcBef>
                <a:spcAft>
                  <a:spcPts val="0"/>
                </a:spcAft>
                <a:defRPr/>
              </a:pPr>
              <a:r>
                <a:rPr lang="en-GB" sz="1200" dirty="0">
                  <a:solidFill>
                    <a:schemeClr val="tx1"/>
                  </a:solidFill>
                </a:rPr>
                <a:t>26%</a:t>
              </a:r>
            </a:p>
            <a:p>
              <a:pPr algn="ctr" fontAlgn="auto">
                <a:spcBef>
                  <a:spcPts val="0"/>
                </a:spcBef>
                <a:spcAft>
                  <a:spcPts val="0"/>
                </a:spcAft>
                <a:defRPr/>
              </a:pPr>
              <a:r>
                <a:rPr lang="en-GB" sz="1200" dirty="0">
                  <a:solidFill>
                    <a:schemeClr val="tx1"/>
                  </a:solidFill>
                </a:rPr>
                <a:t>$2.21</a:t>
              </a:r>
            </a:p>
          </p:txBody>
        </p:sp>
        <p:sp>
          <p:nvSpPr>
            <p:cNvPr id="12" name="Oval 11"/>
            <p:cNvSpPr/>
            <p:nvPr/>
          </p:nvSpPr>
          <p:spPr>
            <a:xfrm>
              <a:off x="1846387" y="3100263"/>
              <a:ext cx="587375" cy="652463"/>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GB" sz="800" b="1" dirty="0">
                  <a:solidFill>
                    <a:schemeClr val="tx1"/>
                  </a:solidFill>
                </a:rPr>
                <a:t>5%</a:t>
              </a:r>
            </a:p>
            <a:p>
              <a:pPr algn="ctr" fontAlgn="auto">
                <a:spcBef>
                  <a:spcPts val="0"/>
                </a:spcBef>
                <a:spcAft>
                  <a:spcPts val="0"/>
                </a:spcAft>
                <a:defRPr/>
              </a:pPr>
              <a:r>
                <a:rPr lang="en-GB" sz="800" b="1" dirty="0">
                  <a:solidFill>
                    <a:schemeClr val="tx1"/>
                  </a:solidFill>
                </a:rPr>
                <a:t>0.19</a:t>
              </a:r>
            </a:p>
            <a:p>
              <a:pPr algn="ctr" fontAlgn="auto">
                <a:spcBef>
                  <a:spcPts val="0"/>
                </a:spcBef>
                <a:spcAft>
                  <a:spcPts val="0"/>
                </a:spcAft>
                <a:defRPr/>
              </a:pPr>
              <a:r>
                <a:rPr lang="en-GB" sz="800" b="1" dirty="0">
                  <a:solidFill>
                    <a:schemeClr val="tx1"/>
                  </a:solidFill>
                </a:rPr>
                <a:t>9%</a:t>
              </a:r>
            </a:p>
            <a:p>
              <a:pPr algn="ctr" fontAlgn="auto">
                <a:spcBef>
                  <a:spcPts val="0"/>
                </a:spcBef>
                <a:spcAft>
                  <a:spcPts val="0"/>
                </a:spcAft>
                <a:defRPr/>
              </a:pPr>
              <a:r>
                <a:rPr lang="en-GB" sz="800" b="1" dirty="0">
                  <a:solidFill>
                    <a:schemeClr val="tx1"/>
                  </a:solidFill>
                </a:rPr>
                <a:t>$2.38</a:t>
              </a:r>
            </a:p>
          </p:txBody>
        </p:sp>
        <p:sp>
          <p:nvSpPr>
            <p:cNvPr id="13" name="Oval 12"/>
            <p:cNvSpPr/>
            <p:nvPr/>
          </p:nvSpPr>
          <p:spPr>
            <a:xfrm>
              <a:off x="3960937" y="2760538"/>
              <a:ext cx="687387" cy="754063"/>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sz="1000" dirty="0">
                  <a:solidFill>
                    <a:schemeClr val="tx1"/>
                  </a:solidFill>
                </a:rPr>
                <a:t>14%</a:t>
              </a:r>
            </a:p>
            <a:p>
              <a:pPr algn="ctr" fontAlgn="auto">
                <a:spcBef>
                  <a:spcPts val="0"/>
                </a:spcBef>
                <a:spcAft>
                  <a:spcPts val="0"/>
                </a:spcAft>
                <a:defRPr/>
              </a:pPr>
              <a:r>
                <a:rPr lang="en-GB" sz="1000" dirty="0">
                  <a:solidFill>
                    <a:schemeClr val="tx1"/>
                  </a:solidFill>
                </a:rPr>
                <a:t>0.97</a:t>
              </a:r>
            </a:p>
            <a:p>
              <a:pPr algn="ctr" fontAlgn="auto">
                <a:spcBef>
                  <a:spcPts val="0"/>
                </a:spcBef>
                <a:spcAft>
                  <a:spcPts val="0"/>
                </a:spcAft>
                <a:defRPr/>
              </a:pPr>
              <a:r>
                <a:rPr lang="en-GB" sz="1000" dirty="0">
                  <a:solidFill>
                    <a:schemeClr val="tx1"/>
                  </a:solidFill>
                </a:rPr>
                <a:t>21%</a:t>
              </a:r>
            </a:p>
            <a:p>
              <a:pPr algn="ctr" fontAlgn="auto">
                <a:spcBef>
                  <a:spcPts val="0"/>
                </a:spcBef>
                <a:spcAft>
                  <a:spcPts val="0"/>
                </a:spcAft>
                <a:defRPr/>
              </a:pPr>
              <a:r>
                <a:rPr lang="en-GB" sz="1000" dirty="0">
                  <a:solidFill>
                    <a:schemeClr val="tx1"/>
                  </a:solidFill>
                </a:rPr>
                <a:t>$1.94</a:t>
              </a:r>
            </a:p>
          </p:txBody>
        </p:sp>
        <p:grpSp>
          <p:nvGrpSpPr>
            <p:cNvPr id="14" name="Group 17"/>
            <p:cNvGrpSpPr>
              <a:grpSpLocks/>
            </p:cNvGrpSpPr>
            <p:nvPr/>
          </p:nvGrpSpPr>
          <p:grpSpPr bwMode="auto">
            <a:xfrm>
              <a:off x="6921540" y="2280855"/>
              <a:ext cx="1878013" cy="2201863"/>
              <a:chOff x="7219950" y="2565400"/>
              <a:chExt cx="1878013" cy="2201863"/>
            </a:xfrm>
          </p:grpSpPr>
          <p:sp>
            <p:nvSpPr>
              <p:cNvPr id="18" name="Oval 17"/>
              <p:cNvSpPr/>
              <p:nvPr/>
            </p:nvSpPr>
            <p:spPr>
              <a:xfrm>
                <a:off x="7232650" y="4162425"/>
                <a:ext cx="239713" cy="26352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sz="1000" dirty="0">
                  <a:solidFill>
                    <a:schemeClr val="tx1"/>
                  </a:solidFill>
                </a:endParaRPr>
              </a:p>
            </p:txBody>
          </p:sp>
          <p:sp>
            <p:nvSpPr>
              <p:cNvPr id="19" name="Oval 18"/>
              <p:cNvSpPr/>
              <p:nvPr/>
            </p:nvSpPr>
            <p:spPr>
              <a:xfrm>
                <a:off x="7219950" y="3182938"/>
                <a:ext cx="239713" cy="263525"/>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sz="1000" dirty="0">
                  <a:solidFill>
                    <a:schemeClr val="tx1"/>
                  </a:solidFill>
                </a:endParaRPr>
              </a:p>
            </p:txBody>
          </p:sp>
          <p:sp>
            <p:nvSpPr>
              <p:cNvPr id="20" name="Oval 19"/>
              <p:cNvSpPr/>
              <p:nvPr/>
            </p:nvSpPr>
            <p:spPr>
              <a:xfrm>
                <a:off x="7219950" y="2878138"/>
                <a:ext cx="239713" cy="2635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sz="1000" dirty="0">
                  <a:solidFill>
                    <a:schemeClr val="tx1"/>
                  </a:solidFill>
                </a:endParaRPr>
              </a:p>
            </p:txBody>
          </p:sp>
          <p:sp>
            <p:nvSpPr>
              <p:cNvPr id="21" name="Oval 20"/>
              <p:cNvSpPr/>
              <p:nvPr/>
            </p:nvSpPr>
            <p:spPr>
              <a:xfrm>
                <a:off x="7232650" y="4491038"/>
                <a:ext cx="239713" cy="261937"/>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sz="1000" dirty="0">
                  <a:solidFill>
                    <a:schemeClr val="tx1"/>
                  </a:solidFill>
                </a:endParaRPr>
              </a:p>
            </p:txBody>
          </p:sp>
          <p:sp>
            <p:nvSpPr>
              <p:cNvPr id="22" name="Oval 21"/>
              <p:cNvSpPr/>
              <p:nvPr/>
            </p:nvSpPr>
            <p:spPr>
              <a:xfrm>
                <a:off x="7221538" y="3854450"/>
                <a:ext cx="239712" cy="261938"/>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GB" sz="1000" dirty="0">
                  <a:solidFill>
                    <a:schemeClr val="tx1"/>
                  </a:solidFill>
                </a:endParaRPr>
              </a:p>
            </p:txBody>
          </p:sp>
          <p:sp>
            <p:nvSpPr>
              <p:cNvPr id="23" name="Oval 22"/>
              <p:cNvSpPr/>
              <p:nvPr/>
            </p:nvSpPr>
            <p:spPr>
              <a:xfrm>
                <a:off x="7219950" y="3509963"/>
                <a:ext cx="239713" cy="261937"/>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GB" sz="1000" dirty="0">
                  <a:solidFill>
                    <a:schemeClr val="tx1"/>
                  </a:solidFill>
                </a:endParaRPr>
              </a:p>
            </p:txBody>
          </p:sp>
          <p:sp>
            <p:nvSpPr>
              <p:cNvPr id="24" name="Oval 23"/>
              <p:cNvSpPr/>
              <p:nvPr/>
            </p:nvSpPr>
            <p:spPr>
              <a:xfrm>
                <a:off x="7219950" y="2565400"/>
                <a:ext cx="239713" cy="263525"/>
              </a:xfrm>
              <a:prstGeom prst="ellipse">
                <a:avLst/>
              </a:prstGeom>
              <a:gradFill>
                <a:gsLst>
                  <a:gs pos="0">
                    <a:srgbClr val="338C30"/>
                  </a:gs>
                  <a:gs pos="100000">
                    <a:schemeClr val="accent3"/>
                  </a:gs>
                </a:gsLst>
              </a:gra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GB" sz="1000" dirty="0">
                  <a:solidFill>
                    <a:schemeClr val="tx1"/>
                  </a:solidFill>
                </a:endParaRPr>
              </a:p>
            </p:txBody>
          </p:sp>
          <p:sp>
            <p:nvSpPr>
              <p:cNvPr id="25" name="TextBox 23"/>
              <p:cNvSpPr txBox="1">
                <a:spLocks noChangeArrowheads="1"/>
              </p:cNvSpPr>
              <p:nvPr/>
            </p:nvSpPr>
            <p:spPr bwMode="auto">
              <a:xfrm>
                <a:off x="7421563" y="2570163"/>
                <a:ext cx="1230312" cy="277812"/>
              </a:xfrm>
              <a:prstGeom prst="rect">
                <a:avLst/>
              </a:prstGeom>
              <a:noFill/>
              <a:ln w="9525">
                <a:noFill/>
                <a:miter lim="800000"/>
                <a:headEnd/>
                <a:tailEnd/>
              </a:ln>
            </p:spPr>
            <p:txBody>
              <a:bodyPr wrap="none">
                <a:spAutoFit/>
              </a:bodyPr>
              <a:lstStyle/>
              <a:p>
                <a:r>
                  <a:rPr lang="en-GB" sz="1200" dirty="0">
                    <a:latin typeface="Calibri" pitchFamily="34" charset="0"/>
                    <a:cs typeface="Arial" charset="0"/>
                  </a:rPr>
                  <a:t>Early Enthusiasts</a:t>
                </a:r>
              </a:p>
            </p:txBody>
          </p:sp>
          <p:sp>
            <p:nvSpPr>
              <p:cNvPr id="26" name="TextBox 26"/>
              <p:cNvSpPr txBox="1">
                <a:spLocks noChangeArrowheads="1"/>
              </p:cNvSpPr>
              <p:nvPr/>
            </p:nvSpPr>
            <p:spPr bwMode="auto">
              <a:xfrm>
                <a:off x="7421563" y="2855913"/>
                <a:ext cx="1547812" cy="276225"/>
              </a:xfrm>
              <a:prstGeom prst="rect">
                <a:avLst/>
              </a:prstGeom>
              <a:noFill/>
              <a:ln w="9525">
                <a:noFill/>
                <a:miter lim="800000"/>
                <a:headEnd/>
                <a:tailEnd/>
              </a:ln>
            </p:spPr>
            <p:txBody>
              <a:bodyPr wrap="none">
                <a:spAutoFit/>
              </a:bodyPr>
              <a:lstStyle/>
              <a:p>
                <a:r>
                  <a:rPr lang="en-GB" sz="1200" dirty="0">
                    <a:latin typeface="Calibri" pitchFamily="34" charset="0"/>
                    <a:cs typeface="Arial" charset="0"/>
                  </a:rPr>
                  <a:t>Confident Completers</a:t>
                </a:r>
              </a:p>
            </p:txBody>
          </p:sp>
          <p:sp>
            <p:nvSpPr>
              <p:cNvPr id="27" name="TextBox 27"/>
              <p:cNvSpPr txBox="1">
                <a:spLocks noChangeArrowheads="1"/>
              </p:cNvSpPr>
              <p:nvPr/>
            </p:nvSpPr>
            <p:spPr bwMode="auto">
              <a:xfrm>
                <a:off x="7442200" y="3182938"/>
                <a:ext cx="1079500" cy="277812"/>
              </a:xfrm>
              <a:prstGeom prst="rect">
                <a:avLst/>
              </a:prstGeom>
              <a:noFill/>
              <a:ln w="9525">
                <a:noFill/>
                <a:miter lim="800000"/>
                <a:headEnd/>
                <a:tailEnd/>
              </a:ln>
            </p:spPr>
            <p:txBody>
              <a:bodyPr wrap="none">
                <a:spAutoFit/>
              </a:bodyPr>
              <a:lstStyle/>
              <a:p>
                <a:r>
                  <a:rPr lang="en-GB" sz="1200" dirty="0">
                    <a:latin typeface="Calibri" pitchFamily="34" charset="0"/>
                    <a:cs typeface="Arial" charset="0"/>
                  </a:rPr>
                  <a:t>Social Involver</a:t>
                </a:r>
              </a:p>
            </p:txBody>
          </p:sp>
          <p:sp>
            <p:nvSpPr>
              <p:cNvPr id="28" name="TextBox 28"/>
              <p:cNvSpPr txBox="1">
                <a:spLocks noChangeArrowheads="1"/>
              </p:cNvSpPr>
              <p:nvPr/>
            </p:nvSpPr>
            <p:spPr bwMode="auto">
              <a:xfrm>
                <a:off x="7421563" y="3514725"/>
                <a:ext cx="1590675" cy="277813"/>
              </a:xfrm>
              <a:prstGeom prst="rect">
                <a:avLst/>
              </a:prstGeom>
              <a:noFill/>
              <a:ln w="9525">
                <a:noFill/>
                <a:miter lim="800000"/>
                <a:headEnd/>
                <a:tailEnd/>
              </a:ln>
            </p:spPr>
            <p:txBody>
              <a:bodyPr wrap="none">
                <a:spAutoFit/>
              </a:bodyPr>
              <a:lstStyle/>
              <a:p>
                <a:r>
                  <a:rPr lang="en-GB" sz="1200" dirty="0">
                    <a:latin typeface="Calibri" pitchFamily="34" charset="0"/>
                    <a:cs typeface="Arial" charset="0"/>
                  </a:rPr>
                  <a:t>Sporadic SemiEngaged</a:t>
                </a:r>
              </a:p>
            </p:txBody>
          </p:sp>
          <p:sp>
            <p:nvSpPr>
              <p:cNvPr id="29" name="TextBox 29"/>
              <p:cNvSpPr txBox="1">
                <a:spLocks noChangeArrowheads="1"/>
              </p:cNvSpPr>
              <p:nvPr/>
            </p:nvSpPr>
            <p:spPr bwMode="auto">
              <a:xfrm>
                <a:off x="7432675" y="3849688"/>
                <a:ext cx="1360488" cy="277812"/>
              </a:xfrm>
              <a:prstGeom prst="rect">
                <a:avLst/>
              </a:prstGeom>
              <a:noFill/>
              <a:ln w="9525">
                <a:noFill/>
                <a:miter lim="800000"/>
                <a:headEnd/>
                <a:tailEnd/>
              </a:ln>
            </p:spPr>
            <p:txBody>
              <a:bodyPr wrap="none">
                <a:spAutoFit/>
              </a:bodyPr>
              <a:lstStyle/>
              <a:p>
                <a:r>
                  <a:rPr lang="en-GB" sz="1200" dirty="0">
                    <a:latin typeface="Calibri" pitchFamily="34" charset="0"/>
                    <a:cs typeface="Arial" charset="0"/>
                  </a:rPr>
                  <a:t>Losing Momentum</a:t>
                </a:r>
              </a:p>
            </p:txBody>
          </p:sp>
          <p:sp>
            <p:nvSpPr>
              <p:cNvPr id="30" name="TextBox 30"/>
              <p:cNvSpPr txBox="1">
                <a:spLocks noChangeArrowheads="1"/>
              </p:cNvSpPr>
              <p:nvPr/>
            </p:nvSpPr>
            <p:spPr bwMode="auto">
              <a:xfrm>
                <a:off x="7423150" y="4156075"/>
                <a:ext cx="1143000" cy="277813"/>
              </a:xfrm>
              <a:prstGeom prst="rect">
                <a:avLst/>
              </a:prstGeom>
              <a:noFill/>
              <a:ln w="9525">
                <a:noFill/>
                <a:miter lim="800000"/>
                <a:headEnd/>
                <a:tailEnd/>
              </a:ln>
            </p:spPr>
            <p:txBody>
              <a:bodyPr wrap="none">
                <a:spAutoFit/>
              </a:bodyPr>
              <a:lstStyle/>
              <a:p>
                <a:r>
                  <a:rPr lang="en-GB" sz="1200" dirty="0">
                    <a:latin typeface="Calibri" pitchFamily="34" charset="0"/>
                    <a:cs typeface="Arial" charset="0"/>
                  </a:rPr>
                  <a:t>Need Guidance</a:t>
                </a:r>
              </a:p>
            </p:txBody>
          </p:sp>
          <p:sp>
            <p:nvSpPr>
              <p:cNvPr id="31" name="TextBox 31"/>
              <p:cNvSpPr txBox="1">
                <a:spLocks noChangeArrowheads="1"/>
              </p:cNvSpPr>
              <p:nvPr/>
            </p:nvSpPr>
            <p:spPr bwMode="auto">
              <a:xfrm>
                <a:off x="7423150" y="4491038"/>
                <a:ext cx="1674813" cy="276225"/>
              </a:xfrm>
              <a:prstGeom prst="rect">
                <a:avLst/>
              </a:prstGeom>
              <a:noFill/>
              <a:ln w="9525">
                <a:noFill/>
                <a:miter lim="800000"/>
                <a:headEnd/>
                <a:tailEnd/>
              </a:ln>
            </p:spPr>
            <p:txBody>
              <a:bodyPr wrap="none">
                <a:spAutoFit/>
              </a:bodyPr>
              <a:lstStyle/>
              <a:p>
                <a:r>
                  <a:rPr lang="en-GB" sz="1200" dirty="0">
                    <a:latin typeface="Calibri" pitchFamily="34" charset="0"/>
                    <a:cs typeface="Arial" charset="0"/>
                  </a:rPr>
                  <a:t>Borderline Incompetent</a:t>
                </a:r>
              </a:p>
            </p:txBody>
          </p:sp>
        </p:grpSp>
        <p:sp>
          <p:nvSpPr>
            <p:cNvPr id="15" name="Oval 14"/>
            <p:cNvSpPr/>
            <p:nvPr/>
          </p:nvSpPr>
          <p:spPr>
            <a:xfrm>
              <a:off x="5289674" y="1304801"/>
              <a:ext cx="571500" cy="606425"/>
            </a:xfrm>
            <a:prstGeom prst="ellipse">
              <a:avLst/>
            </a:prstGeom>
            <a:gradFill>
              <a:gsLst>
                <a:gs pos="0">
                  <a:srgbClr val="338C30"/>
                </a:gs>
                <a:gs pos="100000">
                  <a:schemeClr val="accent3"/>
                </a:gs>
              </a:gsLst>
            </a:gradFill>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GB" sz="700" b="1" dirty="0">
                  <a:solidFill>
                    <a:schemeClr val="tx1"/>
                  </a:solidFill>
                </a:rPr>
                <a:t>6%</a:t>
              </a:r>
            </a:p>
            <a:p>
              <a:pPr algn="ctr" fontAlgn="auto">
                <a:spcBef>
                  <a:spcPts val="0"/>
                </a:spcBef>
                <a:spcAft>
                  <a:spcPts val="0"/>
                </a:spcAft>
                <a:defRPr/>
              </a:pPr>
              <a:r>
                <a:rPr lang="en-GB" sz="600" b="1" dirty="0">
                  <a:solidFill>
                    <a:schemeClr val="tx1"/>
                  </a:solidFill>
                </a:rPr>
                <a:t>2.34%</a:t>
              </a:r>
            </a:p>
            <a:p>
              <a:pPr algn="ctr" fontAlgn="auto">
                <a:spcBef>
                  <a:spcPts val="0"/>
                </a:spcBef>
                <a:spcAft>
                  <a:spcPts val="0"/>
                </a:spcAft>
                <a:defRPr/>
              </a:pPr>
              <a:r>
                <a:rPr lang="en-GB" sz="700" b="1" dirty="0">
                  <a:solidFill>
                    <a:schemeClr val="tx1"/>
                  </a:solidFill>
                </a:rPr>
                <a:t>57%</a:t>
              </a:r>
            </a:p>
            <a:p>
              <a:pPr algn="ctr" fontAlgn="auto">
                <a:spcBef>
                  <a:spcPts val="0"/>
                </a:spcBef>
                <a:spcAft>
                  <a:spcPts val="0"/>
                </a:spcAft>
                <a:defRPr/>
              </a:pPr>
              <a:r>
                <a:rPr lang="en-GB" sz="700" b="1" dirty="0">
                  <a:solidFill>
                    <a:schemeClr val="tx1"/>
                  </a:solidFill>
                </a:rPr>
                <a:t>$4.40</a:t>
              </a:r>
            </a:p>
          </p:txBody>
        </p:sp>
        <p:sp>
          <p:nvSpPr>
            <p:cNvPr id="16" name="Oval 15"/>
            <p:cNvSpPr/>
            <p:nvPr/>
          </p:nvSpPr>
          <p:spPr>
            <a:xfrm>
              <a:off x="4788024" y="2355726"/>
              <a:ext cx="641350" cy="744537"/>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GB" sz="900" dirty="0">
                  <a:solidFill>
                    <a:schemeClr val="tx1"/>
                  </a:solidFill>
                </a:rPr>
                <a:t>12%</a:t>
              </a:r>
            </a:p>
            <a:p>
              <a:pPr algn="ctr" fontAlgn="auto">
                <a:spcBef>
                  <a:spcPts val="0"/>
                </a:spcBef>
                <a:spcAft>
                  <a:spcPts val="0"/>
                </a:spcAft>
                <a:defRPr/>
              </a:pPr>
              <a:r>
                <a:rPr lang="en-GB" sz="900" dirty="0">
                  <a:solidFill>
                    <a:schemeClr val="tx1"/>
                  </a:solidFill>
                </a:rPr>
                <a:t>0.86</a:t>
              </a:r>
            </a:p>
            <a:p>
              <a:pPr algn="ctr" fontAlgn="auto">
                <a:spcBef>
                  <a:spcPts val="0"/>
                </a:spcBef>
                <a:spcAft>
                  <a:spcPts val="0"/>
                </a:spcAft>
                <a:defRPr/>
              </a:pPr>
              <a:r>
                <a:rPr lang="en-GB" sz="900" dirty="0">
                  <a:solidFill>
                    <a:schemeClr val="tx1"/>
                  </a:solidFill>
                </a:rPr>
                <a:t>59%</a:t>
              </a:r>
            </a:p>
            <a:p>
              <a:pPr algn="ctr" fontAlgn="auto">
                <a:spcBef>
                  <a:spcPts val="0"/>
                </a:spcBef>
                <a:spcAft>
                  <a:spcPts val="0"/>
                </a:spcAft>
                <a:defRPr/>
              </a:pPr>
              <a:r>
                <a:rPr lang="en-GB" sz="900" dirty="0">
                  <a:solidFill>
                    <a:schemeClr val="tx1"/>
                  </a:solidFill>
                </a:rPr>
                <a:t>$3.57</a:t>
              </a:r>
            </a:p>
          </p:txBody>
        </p:sp>
        <p:sp>
          <p:nvSpPr>
            <p:cNvPr id="17" name="Oval 16"/>
            <p:cNvSpPr/>
            <p:nvPr/>
          </p:nvSpPr>
          <p:spPr>
            <a:xfrm>
              <a:off x="2433762" y="1133351"/>
              <a:ext cx="633412" cy="695325"/>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800" b="1" dirty="0">
                  <a:solidFill>
                    <a:schemeClr val="tx1"/>
                  </a:solidFill>
                </a:rPr>
                <a:t>7%</a:t>
              </a:r>
            </a:p>
            <a:p>
              <a:pPr algn="ctr" fontAlgn="auto">
                <a:spcBef>
                  <a:spcPts val="0"/>
                </a:spcBef>
                <a:spcAft>
                  <a:spcPts val="0"/>
                </a:spcAft>
                <a:defRPr/>
              </a:pPr>
              <a:r>
                <a:rPr lang="en-GB" sz="800" b="1" dirty="0">
                  <a:solidFill>
                    <a:schemeClr val="tx1"/>
                  </a:solidFill>
                </a:rPr>
                <a:t>0.55%</a:t>
              </a:r>
            </a:p>
            <a:p>
              <a:pPr algn="ctr" fontAlgn="auto">
                <a:spcBef>
                  <a:spcPts val="0"/>
                </a:spcBef>
                <a:spcAft>
                  <a:spcPts val="0"/>
                </a:spcAft>
                <a:defRPr/>
              </a:pPr>
              <a:r>
                <a:rPr lang="en-GB" sz="800" b="1" dirty="0">
                  <a:solidFill>
                    <a:schemeClr val="tx1"/>
                  </a:solidFill>
                </a:rPr>
                <a:t>36%</a:t>
              </a:r>
            </a:p>
            <a:p>
              <a:pPr algn="ctr" fontAlgn="auto">
                <a:spcBef>
                  <a:spcPts val="0"/>
                </a:spcBef>
                <a:spcAft>
                  <a:spcPts val="0"/>
                </a:spcAft>
                <a:defRPr/>
              </a:pPr>
              <a:r>
                <a:rPr lang="en-GB" sz="800" b="1" dirty="0">
                  <a:solidFill>
                    <a:schemeClr val="tx1"/>
                  </a:solidFill>
                </a:rPr>
                <a:t>$0.75</a:t>
              </a:r>
            </a:p>
          </p:txBody>
        </p:sp>
      </p:grpSp>
      <p:pic>
        <p:nvPicPr>
          <p:cNvPr id="32" name="Picture 7" descr="cropped oranges.jpg"/>
          <p:cNvPicPr>
            <a:picLocks noChangeAspect="1"/>
          </p:cNvPicPr>
          <p:nvPr/>
        </p:nvPicPr>
        <p:blipFill>
          <a:blip r:embed="rId3" cstate="print"/>
          <a:srcRect t="39352" b="43308"/>
          <a:stretch>
            <a:fillRect/>
          </a:stretch>
        </p:blipFill>
        <p:spPr bwMode="auto">
          <a:xfrm>
            <a:off x="251520" y="1628800"/>
            <a:ext cx="8634771" cy="936104"/>
          </a:xfrm>
          <a:prstGeom prst="rect">
            <a:avLst/>
          </a:prstGeom>
          <a:noFill/>
          <a:ln w="9525">
            <a:noFill/>
            <a:miter lim="800000"/>
            <a:headEnd/>
            <a:tailEnd/>
          </a:ln>
        </p:spPr>
      </p:pic>
      <p:sp>
        <p:nvSpPr>
          <p:cNvPr id="33" name="TextBox 36"/>
          <p:cNvSpPr txBox="1">
            <a:spLocks noChangeArrowheads="1"/>
          </p:cNvSpPr>
          <p:nvPr/>
        </p:nvSpPr>
        <p:spPr bwMode="auto">
          <a:xfrm>
            <a:off x="0" y="6489700"/>
            <a:ext cx="3490912" cy="368300"/>
          </a:xfrm>
          <a:prstGeom prst="rect">
            <a:avLst/>
          </a:prstGeom>
          <a:noFill/>
          <a:ln w="9525">
            <a:noFill/>
            <a:miter lim="800000"/>
            <a:headEnd/>
            <a:tailEnd/>
          </a:ln>
        </p:spPr>
        <p:txBody>
          <a:bodyPr>
            <a:spAutoFit/>
          </a:bodyPr>
          <a:lstStyle/>
          <a:p>
            <a:r>
              <a:rPr lang="en-GB" b="1" dirty="0">
                <a:latin typeface="Calibri" pitchFamily="34" charset="0"/>
              </a:rPr>
              <a:t>Source:  Games Analytics </a:t>
            </a:r>
          </a:p>
        </p:txBody>
      </p:sp>
      <p:sp>
        <p:nvSpPr>
          <p:cNvPr id="34" name="Slide Number Placeholder 33"/>
          <p:cNvSpPr>
            <a:spLocks noGrp="1"/>
          </p:cNvSpPr>
          <p:nvPr>
            <p:ph type="sldNum" sz="quarter" idx="12"/>
          </p:nvPr>
        </p:nvSpPr>
        <p:spPr/>
        <p:txBody>
          <a:bodyPr/>
          <a:lstStyle/>
          <a:p>
            <a:fld id="{54F9CC8B-6A0E-452E-BC83-7116485D58DE}" type="slidenum">
              <a:rPr lang="en-GB" smtClean="0"/>
              <a:pPr/>
              <a:t>32</a:t>
            </a:fld>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Freeform 12"/>
          <p:cNvSpPr>
            <a:spLocks/>
          </p:cNvSpPr>
          <p:nvPr/>
        </p:nvSpPr>
        <p:spPr bwMode="auto">
          <a:xfrm flipH="1">
            <a:off x="6012160" y="3933056"/>
            <a:ext cx="1354138" cy="777181"/>
          </a:xfrm>
          <a:custGeom>
            <a:avLst/>
            <a:gdLst/>
            <a:ahLst/>
            <a:cxnLst>
              <a:cxn ang="0">
                <a:pos x="0" y="647"/>
              </a:cxn>
              <a:cxn ang="0">
                <a:pos x="296" y="1569"/>
              </a:cxn>
              <a:cxn ang="0">
                <a:pos x="297" y="1607"/>
              </a:cxn>
              <a:cxn ang="0">
                <a:pos x="302" y="1650"/>
              </a:cxn>
              <a:cxn ang="0">
                <a:pos x="311" y="1707"/>
              </a:cxn>
              <a:cxn ang="0">
                <a:pos x="325" y="1774"/>
              </a:cxn>
              <a:cxn ang="0">
                <a:pos x="346" y="1850"/>
              </a:cxn>
              <a:cxn ang="0">
                <a:pos x="360" y="1890"/>
              </a:cxn>
              <a:cxn ang="0">
                <a:pos x="376" y="1932"/>
              </a:cxn>
              <a:cxn ang="0">
                <a:pos x="395" y="1974"/>
              </a:cxn>
              <a:cxn ang="0">
                <a:pos x="416" y="2017"/>
              </a:cxn>
              <a:cxn ang="0">
                <a:pos x="440" y="2061"/>
              </a:cxn>
              <a:cxn ang="0">
                <a:pos x="467" y="2104"/>
              </a:cxn>
              <a:cxn ang="0">
                <a:pos x="497" y="2147"/>
              </a:cxn>
              <a:cxn ang="0">
                <a:pos x="530" y="2189"/>
              </a:cxn>
              <a:cxn ang="0">
                <a:pos x="568" y="2231"/>
              </a:cxn>
              <a:cxn ang="0">
                <a:pos x="608" y="2271"/>
              </a:cxn>
              <a:cxn ang="0">
                <a:pos x="653" y="2310"/>
              </a:cxn>
              <a:cxn ang="0">
                <a:pos x="702" y="2347"/>
              </a:cxn>
              <a:cxn ang="0">
                <a:pos x="754" y="2382"/>
              </a:cxn>
              <a:cxn ang="0">
                <a:pos x="812" y="2415"/>
              </a:cxn>
              <a:cxn ang="0">
                <a:pos x="874" y="2445"/>
              </a:cxn>
              <a:cxn ang="0">
                <a:pos x="940" y="2472"/>
              </a:cxn>
              <a:cxn ang="0">
                <a:pos x="1012" y="2496"/>
              </a:cxn>
              <a:cxn ang="0">
                <a:pos x="1089" y="2516"/>
              </a:cxn>
              <a:cxn ang="0">
                <a:pos x="1171" y="2532"/>
              </a:cxn>
              <a:cxn ang="0">
                <a:pos x="1258" y="2544"/>
              </a:cxn>
              <a:cxn ang="0">
                <a:pos x="2629" y="1905"/>
              </a:cxn>
              <a:cxn ang="0">
                <a:pos x="1371" y="1905"/>
              </a:cxn>
              <a:cxn ang="0">
                <a:pos x="1342" y="1900"/>
              </a:cxn>
              <a:cxn ang="0">
                <a:pos x="1306" y="1890"/>
              </a:cxn>
              <a:cxn ang="0">
                <a:pos x="1277" y="1881"/>
              </a:cxn>
              <a:cxn ang="0">
                <a:pos x="1245" y="1868"/>
              </a:cxn>
              <a:cxn ang="0">
                <a:pos x="1211" y="1852"/>
              </a:cxn>
              <a:cxn ang="0">
                <a:pos x="1176" y="1831"/>
              </a:cxn>
              <a:cxn ang="0">
                <a:pos x="1140" y="1806"/>
              </a:cxn>
              <a:cxn ang="0">
                <a:pos x="1123" y="1792"/>
              </a:cxn>
              <a:cxn ang="0">
                <a:pos x="1106" y="1776"/>
              </a:cxn>
              <a:cxn ang="0">
                <a:pos x="1089" y="1759"/>
              </a:cxn>
              <a:cxn ang="0">
                <a:pos x="1073" y="1741"/>
              </a:cxn>
              <a:cxn ang="0">
                <a:pos x="1058" y="1721"/>
              </a:cxn>
              <a:cxn ang="0">
                <a:pos x="1043" y="1699"/>
              </a:cxn>
              <a:cxn ang="0">
                <a:pos x="1030" y="1676"/>
              </a:cxn>
              <a:cxn ang="0">
                <a:pos x="1017" y="1651"/>
              </a:cxn>
              <a:cxn ang="0">
                <a:pos x="1006" y="1625"/>
              </a:cxn>
              <a:cxn ang="0">
                <a:pos x="996" y="1597"/>
              </a:cxn>
              <a:cxn ang="0">
                <a:pos x="987" y="1566"/>
              </a:cxn>
              <a:cxn ang="0">
                <a:pos x="980" y="1534"/>
              </a:cxn>
              <a:cxn ang="0">
                <a:pos x="975" y="1501"/>
              </a:cxn>
              <a:cxn ang="0">
                <a:pos x="1246" y="647"/>
              </a:cxn>
              <a:cxn ang="0">
                <a:pos x="651" y="0"/>
              </a:cxn>
            </a:cxnLst>
            <a:rect l="0" t="0" r="r" b="b"/>
            <a:pathLst>
              <a:path w="3231" h="2544">
                <a:moveTo>
                  <a:pt x="651" y="0"/>
                </a:moveTo>
                <a:lnTo>
                  <a:pt x="0" y="647"/>
                </a:lnTo>
                <a:lnTo>
                  <a:pt x="296" y="647"/>
                </a:lnTo>
                <a:lnTo>
                  <a:pt x="296" y="1569"/>
                </a:lnTo>
                <a:lnTo>
                  <a:pt x="296" y="1579"/>
                </a:lnTo>
                <a:lnTo>
                  <a:pt x="297" y="1607"/>
                </a:lnTo>
                <a:lnTo>
                  <a:pt x="299" y="1627"/>
                </a:lnTo>
                <a:lnTo>
                  <a:pt x="302" y="1650"/>
                </a:lnTo>
                <a:lnTo>
                  <a:pt x="306" y="1677"/>
                </a:lnTo>
                <a:lnTo>
                  <a:pt x="311" y="1707"/>
                </a:lnTo>
                <a:lnTo>
                  <a:pt x="317" y="1739"/>
                </a:lnTo>
                <a:lnTo>
                  <a:pt x="325" y="1774"/>
                </a:lnTo>
                <a:lnTo>
                  <a:pt x="335" y="1811"/>
                </a:lnTo>
                <a:lnTo>
                  <a:pt x="346" y="1850"/>
                </a:lnTo>
                <a:lnTo>
                  <a:pt x="353" y="1870"/>
                </a:lnTo>
                <a:lnTo>
                  <a:pt x="360" y="1890"/>
                </a:lnTo>
                <a:lnTo>
                  <a:pt x="368" y="1911"/>
                </a:lnTo>
                <a:lnTo>
                  <a:pt x="376" y="1932"/>
                </a:lnTo>
                <a:lnTo>
                  <a:pt x="385" y="1953"/>
                </a:lnTo>
                <a:lnTo>
                  <a:pt x="395" y="1974"/>
                </a:lnTo>
                <a:lnTo>
                  <a:pt x="405" y="1996"/>
                </a:lnTo>
                <a:lnTo>
                  <a:pt x="416" y="2017"/>
                </a:lnTo>
                <a:lnTo>
                  <a:pt x="427" y="2039"/>
                </a:lnTo>
                <a:lnTo>
                  <a:pt x="440" y="2061"/>
                </a:lnTo>
                <a:lnTo>
                  <a:pt x="453" y="2082"/>
                </a:lnTo>
                <a:lnTo>
                  <a:pt x="467" y="2104"/>
                </a:lnTo>
                <a:lnTo>
                  <a:pt x="481" y="2125"/>
                </a:lnTo>
                <a:lnTo>
                  <a:pt x="497" y="2147"/>
                </a:lnTo>
                <a:lnTo>
                  <a:pt x="513" y="2168"/>
                </a:lnTo>
                <a:lnTo>
                  <a:pt x="530" y="2189"/>
                </a:lnTo>
                <a:lnTo>
                  <a:pt x="549" y="2210"/>
                </a:lnTo>
                <a:lnTo>
                  <a:pt x="568" y="2231"/>
                </a:lnTo>
                <a:lnTo>
                  <a:pt x="587" y="2251"/>
                </a:lnTo>
                <a:lnTo>
                  <a:pt x="608" y="2271"/>
                </a:lnTo>
                <a:lnTo>
                  <a:pt x="630" y="2291"/>
                </a:lnTo>
                <a:lnTo>
                  <a:pt x="653" y="2310"/>
                </a:lnTo>
                <a:lnTo>
                  <a:pt x="677" y="2329"/>
                </a:lnTo>
                <a:lnTo>
                  <a:pt x="702" y="2347"/>
                </a:lnTo>
                <a:lnTo>
                  <a:pt x="727" y="2365"/>
                </a:lnTo>
                <a:lnTo>
                  <a:pt x="754" y="2382"/>
                </a:lnTo>
                <a:lnTo>
                  <a:pt x="783" y="2399"/>
                </a:lnTo>
                <a:lnTo>
                  <a:pt x="812" y="2415"/>
                </a:lnTo>
                <a:lnTo>
                  <a:pt x="842" y="2430"/>
                </a:lnTo>
                <a:lnTo>
                  <a:pt x="874" y="2445"/>
                </a:lnTo>
                <a:lnTo>
                  <a:pt x="906" y="2459"/>
                </a:lnTo>
                <a:lnTo>
                  <a:pt x="940" y="2472"/>
                </a:lnTo>
                <a:lnTo>
                  <a:pt x="975" y="2484"/>
                </a:lnTo>
                <a:lnTo>
                  <a:pt x="1012" y="2496"/>
                </a:lnTo>
                <a:lnTo>
                  <a:pt x="1050" y="2506"/>
                </a:lnTo>
                <a:lnTo>
                  <a:pt x="1089" y="2516"/>
                </a:lnTo>
                <a:lnTo>
                  <a:pt x="1129" y="2524"/>
                </a:lnTo>
                <a:lnTo>
                  <a:pt x="1171" y="2532"/>
                </a:lnTo>
                <a:lnTo>
                  <a:pt x="1214" y="2538"/>
                </a:lnTo>
                <a:lnTo>
                  <a:pt x="1258" y="2544"/>
                </a:lnTo>
                <a:lnTo>
                  <a:pt x="3231" y="2544"/>
                </a:lnTo>
                <a:lnTo>
                  <a:pt x="2629" y="1905"/>
                </a:lnTo>
                <a:lnTo>
                  <a:pt x="1375" y="1905"/>
                </a:lnTo>
                <a:lnTo>
                  <a:pt x="1371" y="1905"/>
                </a:lnTo>
                <a:lnTo>
                  <a:pt x="1360" y="1903"/>
                </a:lnTo>
                <a:lnTo>
                  <a:pt x="1342" y="1900"/>
                </a:lnTo>
                <a:lnTo>
                  <a:pt x="1319" y="1894"/>
                </a:lnTo>
                <a:lnTo>
                  <a:pt x="1306" y="1890"/>
                </a:lnTo>
                <a:lnTo>
                  <a:pt x="1292" y="1886"/>
                </a:lnTo>
                <a:lnTo>
                  <a:pt x="1277" y="1881"/>
                </a:lnTo>
                <a:lnTo>
                  <a:pt x="1261" y="1875"/>
                </a:lnTo>
                <a:lnTo>
                  <a:pt x="1245" y="1868"/>
                </a:lnTo>
                <a:lnTo>
                  <a:pt x="1228" y="1861"/>
                </a:lnTo>
                <a:lnTo>
                  <a:pt x="1211" y="1852"/>
                </a:lnTo>
                <a:lnTo>
                  <a:pt x="1193" y="1842"/>
                </a:lnTo>
                <a:lnTo>
                  <a:pt x="1176" y="1831"/>
                </a:lnTo>
                <a:lnTo>
                  <a:pt x="1158" y="1820"/>
                </a:lnTo>
                <a:lnTo>
                  <a:pt x="1140" y="1806"/>
                </a:lnTo>
                <a:lnTo>
                  <a:pt x="1132" y="1799"/>
                </a:lnTo>
                <a:lnTo>
                  <a:pt x="1123" y="1792"/>
                </a:lnTo>
                <a:lnTo>
                  <a:pt x="1114" y="1784"/>
                </a:lnTo>
                <a:lnTo>
                  <a:pt x="1106" y="1776"/>
                </a:lnTo>
                <a:lnTo>
                  <a:pt x="1097" y="1768"/>
                </a:lnTo>
                <a:lnTo>
                  <a:pt x="1089" y="1759"/>
                </a:lnTo>
                <a:lnTo>
                  <a:pt x="1081" y="1750"/>
                </a:lnTo>
                <a:lnTo>
                  <a:pt x="1073" y="1741"/>
                </a:lnTo>
                <a:lnTo>
                  <a:pt x="1065" y="1731"/>
                </a:lnTo>
                <a:lnTo>
                  <a:pt x="1058" y="1721"/>
                </a:lnTo>
                <a:lnTo>
                  <a:pt x="1051" y="1710"/>
                </a:lnTo>
                <a:lnTo>
                  <a:pt x="1043" y="1699"/>
                </a:lnTo>
                <a:lnTo>
                  <a:pt x="1037" y="1688"/>
                </a:lnTo>
                <a:lnTo>
                  <a:pt x="1030" y="1676"/>
                </a:lnTo>
                <a:lnTo>
                  <a:pt x="1023" y="1664"/>
                </a:lnTo>
                <a:lnTo>
                  <a:pt x="1017" y="1651"/>
                </a:lnTo>
                <a:lnTo>
                  <a:pt x="1012" y="1638"/>
                </a:lnTo>
                <a:lnTo>
                  <a:pt x="1006" y="1625"/>
                </a:lnTo>
                <a:lnTo>
                  <a:pt x="1001" y="1611"/>
                </a:lnTo>
                <a:lnTo>
                  <a:pt x="996" y="1597"/>
                </a:lnTo>
                <a:lnTo>
                  <a:pt x="992" y="1582"/>
                </a:lnTo>
                <a:lnTo>
                  <a:pt x="987" y="1566"/>
                </a:lnTo>
                <a:lnTo>
                  <a:pt x="984" y="1551"/>
                </a:lnTo>
                <a:lnTo>
                  <a:pt x="980" y="1534"/>
                </a:lnTo>
                <a:lnTo>
                  <a:pt x="977" y="1518"/>
                </a:lnTo>
                <a:lnTo>
                  <a:pt x="975" y="1501"/>
                </a:lnTo>
                <a:lnTo>
                  <a:pt x="975" y="647"/>
                </a:lnTo>
                <a:lnTo>
                  <a:pt x="1246" y="647"/>
                </a:lnTo>
                <a:lnTo>
                  <a:pt x="651" y="0"/>
                </a:lnTo>
                <a:lnTo>
                  <a:pt x="651" y="0"/>
                </a:lnTo>
                <a:close/>
              </a:path>
            </a:pathLst>
          </a:custGeom>
          <a:solidFill>
            <a:srgbClr val="FFC000"/>
          </a:solidFill>
          <a:ln w="0" cap="rnd" cmpd="sng">
            <a:noFill/>
            <a:prstDash val="solid"/>
            <a:round/>
            <a:headEnd/>
            <a:tailEnd/>
          </a:ln>
        </p:spPr>
        <p:txBody>
          <a:bodyPr/>
          <a:lstStyle/>
          <a:p>
            <a:endParaRPr lang="en-GB" dirty="0"/>
          </a:p>
        </p:txBody>
      </p:sp>
      <p:sp>
        <p:nvSpPr>
          <p:cNvPr id="16" name="Freeform 15"/>
          <p:cNvSpPr>
            <a:spLocks/>
          </p:cNvSpPr>
          <p:nvPr/>
        </p:nvSpPr>
        <p:spPr bwMode="auto">
          <a:xfrm flipH="1" flipV="1">
            <a:off x="6012160" y="4653136"/>
            <a:ext cx="1354138" cy="720080"/>
          </a:xfrm>
          <a:custGeom>
            <a:avLst/>
            <a:gdLst/>
            <a:ahLst/>
            <a:cxnLst>
              <a:cxn ang="0">
                <a:pos x="0" y="647"/>
              </a:cxn>
              <a:cxn ang="0">
                <a:pos x="296" y="1569"/>
              </a:cxn>
              <a:cxn ang="0">
                <a:pos x="297" y="1607"/>
              </a:cxn>
              <a:cxn ang="0">
                <a:pos x="302" y="1650"/>
              </a:cxn>
              <a:cxn ang="0">
                <a:pos x="311" y="1707"/>
              </a:cxn>
              <a:cxn ang="0">
                <a:pos x="325" y="1774"/>
              </a:cxn>
              <a:cxn ang="0">
                <a:pos x="346" y="1850"/>
              </a:cxn>
              <a:cxn ang="0">
                <a:pos x="360" y="1890"/>
              </a:cxn>
              <a:cxn ang="0">
                <a:pos x="376" y="1932"/>
              </a:cxn>
              <a:cxn ang="0">
                <a:pos x="395" y="1974"/>
              </a:cxn>
              <a:cxn ang="0">
                <a:pos x="416" y="2017"/>
              </a:cxn>
              <a:cxn ang="0">
                <a:pos x="440" y="2061"/>
              </a:cxn>
              <a:cxn ang="0">
                <a:pos x="467" y="2104"/>
              </a:cxn>
              <a:cxn ang="0">
                <a:pos x="497" y="2147"/>
              </a:cxn>
              <a:cxn ang="0">
                <a:pos x="530" y="2189"/>
              </a:cxn>
              <a:cxn ang="0">
                <a:pos x="568" y="2231"/>
              </a:cxn>
              <a:cxn ang="0">
                <a:pos x="608" y="2271"/>
              </a:cxn>
              <a:cxn ang="0">
                <a:pos x="653" y="2310"/>
              </a:cxn>
              <a:cxn ang="0">
                <a:pos x="702" y="2347"/>
              </a:cxn>
              <a:cxn ang="0">
                <a:pos x="754" y="2382"/>
              </a:cxn>
              <a:cxn ang="0">
                <a:pos x="812" y="2415"/>
              </a:cxn>
              <a:cxn ang="0">
                <a:pos x="874" y="2445"/>
              </a:cxn>
              <a:cxn ang="0">
                <a:pos x="940" y="2472"/>
              </a:cxn>
              <a:cxn ang="0">
                <a:pos x="1012" y="2496"/>
              </a:cxn>
              <a:cxn ang="0">
                <a:pos x="1089" y="2516"/>
              </a:cxn>
              <a:cxn ang="0">
                <a:pos x="1171" y="2532"/>
              </a:cxn>
              <a:cxn ang="0">
                <a:pos x="1258" y="2544"/>
              </a:cxn>
              <a:cxn ang="0">
                <a:pos x="2629" y="1905"/>
              </a:cxn>
              <a:cxn ang="0">
                <a:pos x="1371" y="1905"/>
              </a:cxn>
              <a:cxn ang="0">
                <a:pos x="1342" y="1900"/>
              </a:cxn>
              <a:cxn ang="0">
                <a:pos x="1306" y="1890"/>
              </a:cxn>
              <a:cxn ang="0">
                <a:pos x="1277" y="1881"/>
              </a:cxn>
              <a:cxn ang="0">
                <a:pos x="1245" y="1868"/>
              </a:cxn>
              <a:cxn ang="0">
                <a:pos x="1211" y="1852"/>
              </a:cxn>
              <a:cxn ang="0">
                <a:pos x="1176" y="1831"/>
              </a:cxn>
              <a:cxn ang="0">
                <a:pos x="1140" y="1806"/>
              </a:cxn>
              <a:cxn ang="0">
                <a:pos x="1123" y="1792"/>
              </a:cxn>
              <a:cxn ang="0">
                <a:pos x="1106" y="1776"/>
              </a:cxn>
              <a:cxn ang="0">
                <a:pos x="1089" y="1759"/>
              </a:cxn>
              <a:cxn ang="0">
                <a:pos x="1073" y="1741"/>
              </a:cxn>
              <a:cxn ang="0">
                <a:pos x="1058" y="1721"/>
              </a:cxn>
              <a:cxn ang="0">
                <a:pos x="1043" y="1699"/>
              </a:cxn>
              <a:cxn ang="0">
                <a:pos x="1030" y="1676"/>
              </a:cxn>
              <a:cxn ang="0">
                <a:pos x="1017" y="1651"/>
              </a:cxn>
              <a:cxn ang="0">
                <a:pos x="1006" y="1625"/>
              </a:cxn>
              <a:cxn ang="0">
                <a:pos x="996" y="1597"/>
              </a:cxn>
              <a:cxn ang="0">
                <a:pos x="987" y="1566"/>
              </a:cxn>
              <a:cxn ang="0">
                <a:pos x="980" y="1534"/>
              </a:cxn>
              <a:cxn ang="0">
                <a:pos x="975" y="1501"/>
              </a:cxn>
              <a:cxn ang="0">
                <a:pos x="1246" y="647"/>
              </a:cxn>
              <a:cxn ang="0">
                <a:pos x="651" y="0"/>
              </a:cxn>
            </a:cxnLst>
            <a:rect l="0" t="0" r="r" b="b"/>
            <a:pathLst>
              <a:path w="3231" h="2544">
                <a:moveTo>
                  <a:pt x="651" y="0"/>
                </a:moveTo>
                <a:lnTo>
                  <a:pt x="0" y="647"/>
                </a:lnTo>
                <a:lnTo>
                  <a:pt x="296" y="647"/>
                </a:lnTo>
                <a:lnTo>
                  <a:pt x="296" y="1569"/>
                </a:lnTo>
                <a:lnTo>
                  <a:pt x="296" y="1579"/>
                </a:lnTo>
                <a:lnTo>
                  <a:pt x="297" y="1607"/>
                </a:lnTo>
                <a:lnTo>
                  <a:pt x="299" y="1627"/>
                </a:lnTo>
                <a:lnTo>
                  <a:pt x="302" y="1650"/>
                </a:lnTo>
                <a:lnTo>
                  <a:pt x="306" y="1677"/>
                </a:lnTo>
                <a:lnTo>
                  <a:pt x="311" y="1707"/>
                </a:lnTo>
                <a:lnTo>
                  <a:pt x="317" y="1739"/>
                </a:lnTo>
                <a:lnTo>
                  <a:pt x="325" y="1774"/>
                </a:lnTo>
                <a:lnTo>
                  <a:pt x="335" y="1811"/>
                </a:lnTo>
                <a:lnTo>
                  <a:pt x="346" y="1850"/>
                </a:lnTo>
                <a:lnTo>
                  <a:pt x="353" y="1870"/>
                </a:lnTo>
                <a:lnTo>
                  <a:pt x="360" y="1890"/>
                </a:lnTo>
                <a:lnTo>
                  <a:pt x="368" y="1911"/>
                </a:lnTo>
                <a:lnTo>
                  <a:pt x="376" y="1932"/>
                </a:lnTo>
                <a:lnTo>
                  <a:pt x="385" y="1953"/>
                </a:lnTo>
                <a:lnTo>
                  <a:pt x="395" y="1974"/>
                </a:lnTo>
                <a:lnTo>
                  <a:pt x="405" y="1996"/>
                </a:lnTo>
                <a:lnTo>
                  <a:pt x="416" y="2017"/>
                </a:lnTo>
                <a:lnTo>
                  <a:pt x="427" y="2039"/>
                </a:lnTo>
                <a:lnTo>
                  <a:pt x="440" y="2061"/>
                </a:lnTo>
                <a:lnTo>
                  <a:pt x="453" y="2082"/>
                </a:lnTo>
                <a:lnTo>
                  <a:pt x="467" y="2104"/>
                </a:lnTo>
                <a:lnTo>
                  <a:pt x="481" y="2125"/>
                </a:lnTo>
                <a:lnTo>
                  <a:pt x="497" y="2147"/>
                </a:lnTo>
                <a:lnTo>
                  <a:pt x="513" y="2168"/>
                </a:lnTo>
                <a:lnTo>
                  <a:pt x="530" y="2189"/>
                </a:lnTo>
                <a:lnTo>
                  <a:pt x="549" y="2210"/>
                </a:lnTo>
                <a:lnTo>
                  <a:pt x="568" y="2231"/>
                </a:lnTo>
                <a:lnTo>
                  <a:pt x="587" y="2251"/>
                </a:lnTo>
                <a:lnTo>
                  <a:pt x="608" y="2271"/>
                </a:lnTo>
                <a:lnTo>
                  <a:pt x="630" y="2291"/>
                </a:lnTo>
                <a:lnTo>
                  <a:pt x="653" y="2310"/>
                </a:lnTo>
                <a:lnTo>
                  <a:pt x="677" y="2329"/>
                </a:lnTo>
                <a:lnTo>
                  <a:pt x="702" y="2347"/>
                </a:lnTo>
                <a:lnTo>
                  <a:pt x="727" y="2365"/>
                </a:lnTo>
                <a:lnTo>
                  <a:pt x="754" y="2382"/>
                </a:lnTo>
                <a:lnTo>
                  <a:pt x="783" y="2399"/>
                </a:lnTo>
                <a:lnTo>
                  <a:pt x="812" y="2415"/>
                </a:lnTo>
                <a:lnTo>
                  <a:pt x="842" y="2430"/>
                </a:lnTo>
                <a:lnTo>
                  <a:pt x="874" y="2445"/>
                </a:lnTo>
                <a:lnTo>
                  <a:pt x="906" y="2459"/>
                </a:lnTo>
                <a:lnTo>
                  <a:pt x="940" y="2472"/>
                </a:lnTo>
                <a:lnTo>
                  <a:pt x="975" y="2484"/>
                </a:lnTo>
                <a:lnTo>
                  <a:pt x="1012" y="2496"/>
                </a:lnTo>
                <a:lnTo>
                  <a:pt x="1050" y="2506"/>
                </a:lnTo>
                <a:lnTo>
                  <a:pt x="1089" y="2516"/>
                </a:lnTo>
                <a:lnTo>
                  <a:pt x="1129" y="2524"/>
                </a:lnTo>
                <a:lnTo>
                  <a:pt x="1171" y="2532"/>
                </a:lnTo>
                <a:lnTo>
                  <a:pt x="1214" y="2538"/>
                </a:lnTo>
                <a:lnTo>
                  <a:pt x="1258" y="2544"/>
                </a:lnTo>
                <a:lnTo>
                  <a:pt x="3231" y="2544"/>
                </a:lnTo>
                <a:lnTo>
                  <a:pt x="2629" y="1905"/>
                </a:lnTo>
                <a:lnTo>
                  <a:pt x="1375" y="1905"/>
                </a:lnTo>
                <a:lnTo>
                  <a:pt x="1371" y="1905"/>
                </a:lnTo>
                <a:lnTo>
                  <a:pt x="1360" y="1903"/>
                </a:lnTo>
                <a:lnTo>
                  <a:pt x="1342" y="1900"/>
                </a:lnTo>
                <a:lnTo>
                  <a:pt x="1319" y="1894"/>
                </a:lnTo>
                <a:lnTo>
                  <a:pt x="1306" y="1890"/>
                </a:lnTo>
                <a:lnTo>
                  <a:pt x="1292" y="1886"/>
                </a:lnTo>
                <a:lnTo>
                  <a:pt x="1277" y="1881"/>
                </a:lnTo>
                <a:lnTo>
                  <a:pt x="1261" y="1875"/>
                </a:lnTo>
                <a:lnTo>
                  <a:pt x="1245" y="1868"/>
                </a:lnTo>
                <a:lnTo>
                  <a:pt x="1228" y="1861"/>
                </a:lnTo>
                <a:lnTo>
                  <a:pt x="1211" y="1852"/>
                </a:lnTo>
                <a:lnTo>
                  <a:pt x="1193" y="1842"/>
                </a:lnTo>
                <a:lnTo>
                  <a:pt x="1176" y="1831"/>
                </a:lnTo>
                <a:lnTo>
                  <a:pt x="1158" y="1820"/>
                </a:lnTo>
                <a:lnTo>
                  <a:pt x="1140" y="1806"/>
                </a:lnTo>
                <a:lnTo>
                  <a:pt x="1132" y="1799"/>
                </a:lnTo>
                <a:lnTo>
                  <a:pt x="1123" y="1792"/>
                </a:lnTo>
                <a:lnTo>
                  <a:pt x="1114" y="1784"/>
                </a:lnTo>
                <a:lnTo>
                  <a:pt x="1106" y="1776"/>
                </a:lnTo>
                <a:lnTo>
                  <a:pt x="1097" y="1768"/>
                </a:lnTo>
                <a:lnTo>
                  <a:pt x="1089" y="1759"/>
                </a:lnTo>
                <a:lnTo>
                  <a:pt x="1081" y="1750"/>
                </a:lnTo>
                <a:lnTo>
                  <a:pt x="1073" y="1741"/>
                </a:lnTo>
                <a:lnTo>
                  <a:pt x="1065" y="1731"/>
                </a:lnTo>
                <a:lnTo>
                  <a:pt x="1058" y="1721"/>
                </a:lnTo>
                <a:lnTo>
                  <a:pt x="1051" y="1710"/>
                </a:lnTo>
                <a:lnTo>
                  <a:pt x="1043" y="1699"/>
                </a:lnTo>
                <a:lnTo>
                  <a:pt x="1037" y="1688"/>
                </a:lnTo>
                <a:lnTo>
                  <a:pt x="1030" y="1676"/>
                </a:lnTo>
                <a:lnTo>
                  <a:pt x="1023" y="1664"/>
                </a:lnTo>
                <a:lnTo>
                  <a:pt x="1017" y="1651"/>
                </a:lnTo>
                <a:lnTo>
                  <a:pt x="1012" y="1638"/>
                </a:lnTo>
                <a:lnTo>
                  <a:pt x="1006" y="1625"/>
                </a:lnTo>
                <a:lnTo>
                  <a:pt x="1001" y="1611"/>
                </a:lnTo>
                <a:lnTo>
                  <a:pt x="996" y="1597"/>
                </a:lnTo>
                <a:lnTo>
                  <a:pt x="992" y="1582"/>
                </a:lnTo>
                <a:lnTo>
                  <a:pt x="987" y="1566"/>
                </a:lnTo>
                <a:lnTo>
                  <a:pt x="984" y="1551"/>
                </a:lnTo>
                <a:lnTo>
                  <a:pt x="980" y="1534"/>
                </a:lnTo>
                <a:lnTo>
                  <a:pt x="977" y="1518"/>
                </a:lnTo>
                <a:lnTo>
                  <a:pt x="975" y="1501"/>
                </a:lnTo>
                <a:lnTo>
                  <a:pt x="975" y="647"/>
                </a:lnTo>
                <a:lnTo>
                  <a:pt x="1246" y="647"/>
                </a:lnTo>
                <a:lnTo>
                  <a:pt x="651" y="0"/>
                </a:lnTo>
                <a:lnTo>
                  <a:pt x="651" y="0"/>
                </a:lnTo>
                <a:close/>
              </a:path>
            </a:pathLst>
          </a:custGeom>
          <a:solidFill>
            <a:srgbClr val="FFC000"/>
          </a:solidFill>
          <a:ln w="0" cap="rnd" cmpd="sng">
            <a:noFill/>
            <a:prstDash val="solid"/>
            <a:round/>
            <a:headEnd/>
            <a:tailEnd/>
          </a:ln>
        </p:spPr>
        <p:txBody>
          <a:bodyPr/>
          <a:lstStyle/>
          <a:p>
            <a:endParaRPr lang="en-GB" dirty="0"/>
          </a:p>
        </p:txBody>
      </p:sp>
      <p:sp>
        <p:nvSpPr>
          <p:cNvPr id="2" name="Title 1"/>
          <p:cNvSpPr>
            <a:spLocks noGrp="1"/>
          </p:cNvSpPr>
          <p:nvPr>
            <p:ph type="title"/>
          </p:nvPr>
        </p:nvSpPr>
        <p:spPr/>
        <p:txBody>
          <a:bodyPr>
            <a:normAutofit/>
          </a:bodyPr>
          <a:lstStyle/>
          <a:p>
            <a:r>
              <a:rPr lang="en-GB" dirty="0" smtClean="0"/>
              <a:t>SaaS VAS segment wrapping</a:t>
            </a:r>
            <a:endParaRPr lang="en-GB" dirty="0"/>
          </a:p>
        </p:txBody>
      </p:sp>
      <p:pic>
        <p:nvPicPr>
          <p:cNvPr id="79874" name="Picture 2" descr="http://img.gawkerassets.com/img/17xd5a1tr96lgjpg/original.jpg"/>
          <p:cNvPicPr>
            <a:picLocks noChangeAspect="1" noChangeArrowheads="1"/>
          </p:cNvPicPr>
          <p:nvPr/>
        </p:nvPicPr>
        <p:blipFill>
          <a:blip r:embed="rId3" cstate="print"/>
          <a:srcRect l="22640" r="22235"/>
          <a:stretch>
            <a:fillRect/>
          </a:stretch>
        </p:blipFill>
        <p:spPr bwMode="auto">
          <a:xfrm>
            <a:off x="2123728" y="3140968"/>
            <a:ext cx="3528441" cy="3600450"/>
          </a:xfrm>
          <a:prstGeom prst="rect">
            <a:avLst/>
          </a:prstGeom>
          <a:noFill/>
        </p:spPr>
      </p:pic>
      <p:pic>
        <p:nvPicPr>
          <p:cNvPr id="4" name="Picture 7" descr="cropped oranges.jpg"/>
          <p:cNvPicPr>
            <a:picLocks noChangeAspect="1"/>
          </p:cNvPicPr>
          <p:nvPr/>
        </p:nvPicPr>
        <p:blipFill>
          <a:blip r:embed="rId4" cstate="print"/>
          <a:srcRect t="39352" b="39306"/>
          <a:stretch>
            <a:fillRect/>
          </a:stretch>
        </p:blipFill>
        <p:spPr bwMode="auto">
          <a:xfrm>
            <a:off x="251520" y="1628800"/>
            <a:ext cx="8634771" cy="1152128"/>
          </a:xfrm>
          <a:prstGeom prst="rect">
            <a:avLst/>
          </a:prstGeom>
          <a:noFill/>
          <a:ln w="9525">
            <a:noFill/>
            <a:miter lim="800000"/>
            <a:headEnd/>
            <a:tailEnd/>
          </a:ln>
        </p:spPr>
      </p:pic>
      <p:sp>
        <p:nvSpPr>
          <p:cNvPr id="6" name="TextBox 5"/>
          <p:cNvSpPr txBox="1"/>
          <p:nvPr/>
        </p:nvSpPr>
        <p:spPr>
          <a:xfrm>
            <a:off x="2051720" y="2780928"/>
            <a:ext cx="3873753" cy="369332"/>
          </a:xfrm>
          <a:prstGeom prst="rect">
            <a:avLst/>
          </a:prstGeom>
          <a:noFill/>
        </p:spPr>
        <p:txBody>
          <a:bodyPr wrap="none" rtlCol="0">
            <a:spAutoFit/>
          </a:bodyPr>
          <a:lstStyle/>
          <a:p>
            <a:r>
              <a:rPr lang="en-GB" b="1" dirty="0" smtClean="0"/>
              <a:t>Playnomics/Naked Communications</a:t>
            </a:r>
          </a:p>
        </p:txBody>
      </p:sp>
      <p:sp>
        <p:nvSpPr>
          <p:cNvPr id="7" name="Rectangle 6"/>
          <p:cNvSpPr/>
          <p:nvPr/>
        </p:nvSpPr>
        <p:spPr>
          <a:xfrm>
            <a:off x="5724128" y="3140968"/>
            <a:ext cx="792088" cy="35283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SaaS</a:t>
            </a:r>
          </a:p>
          <a:p>
            <a:pPr algn="ctr"/>
            <a:r>
              <a:rPr lang="en-GB" sz="2000" b="1" dirty="0" smtClean="0"/>
              <a:t>VAS</a:t>
            </a:r>
            <a:endParaRPr lang="en-GB" sz="2000" b="1" dirty="0"/>
          </a:p>
        </p:txBody>
      </p:sp>
      <p:sp>
        <p:nvSpPr>
          <p:cNvPr id="8" name="Rectangle 7"/>
          <p:cNvSpPr/>
          <p:nvPr/>
        </p:nvSpPr>
        <p:spPr>
          <a:xfrm>
            <a:off x="6516216" y="3020759"/>
            <a:ext cx="2627784" cy="923330"/>
          </a:xfrm>
          <a:prstGeom prst="rect">
            <a:avLst/>
          </a:prstGeom>
        </p:spPr>
        <p:txBody>
          <a:bodyPr wrap="square">
            <a:spAutoFit/>
          </a:bodyPr>
          <a:lstStyle/>
          <a:p>
            <a:r>
              <a:rPr lang="en-GB" dirty="0" smtClean="0"/>
              <a:t>PlayRM™ Messaging, individualised based on segmentation/scoring</a:t>
            </a:r>
            <a:endParaRPr lang="en-GB" dirty="0"/>
          </a:p>
        </p:txBody>
      </p:sp>
      <p:sp>
        <p:nvSpPr>
          <p:cNvPr id="9" name="Rectangle 8"/>
          <p:cNvSpPr/>
          <p:nvPr/>
        </p:nvSpPr>
        <p:spPr>
          <a:xfrm>
            <a:off x="179512" y="2780928"/>
            <a:ext cx="2016224" cy="3693319"/>
          </a:xfrm>
          <a:prstGeom prst="rect">
            <a:avLst/>
          </a:prstGeom>
        </p:spPr>
        <p:txBody>
          <a:bodyPr wrap="square">
            <a:spAutoFit/>
          </a:bodyPr>
          <a:lstStyle/>
          <a:p>
            <a:pPr marL="174625" indent="-174625">
              <a:buFont typeface="Arial" pitchFamily="34" charset="0"/>
              <a:buChar char="•"/>
            </a:pPr>
            <a:r>
              <a:rPr lang="en-GB" dirty="0" smtClean="0"/>
              <a:t>apply unsupervised learning to id patterns in the type, frequency and sequence of player actions</a:t>
            </a:r>
          </a:p>
          <a:p>
            <a:pPr>
              <a:buFont typeface="Arial" pitchFamily="34" charset="0"/>
              <a:buChar char="•"/>
            </a:pPr>
            <a:endParaRPr lang="en-GB" dirty="0" smtClean="0"/>
          </a:p>
          <a:p>
            <a:pPr marL="174625" indent="-174625">
              <a:buFont typeface="Arial" pitchFamily="34" charset="0"/>
              <a:buChar char="•"/>
            </a:pPr>
            <a:r>
              <a:rPr lang="en-GB" dirty="0" smtClean="0"/>
              <a:t>predict P(return, engage, invite, monetize) using supervised learning</a:t>
            </a:r>
          </a:p>
        </p:txBody>
      </p:sp>
      <p:sp>
        <p:nvSpPr>
          <p:cNvPr id="10" name="Rectangle 9"/>
          <p:cNvSpPr/>
          <p:nvPr/>
        </p:nvSpPr>
        <p:spPr>
          <a:xfrm>
            <a:off x="6444208" y="5325015"/>
            <a:ext cx="2699792" cy="1200329"/>
          </a:xfrm>
          <a:prstGeom prst="rect">
            <a:avLst/>
          </a:prstGeom>
        </p:spPr>
        <p:txBody>
          <a:bodyPr wrap="square">
            <a:spAutoFit/>
          </a:bodyPr>
          <a:lstStyle/>
          <a:p>
            <a:r>
              <a:rPr lang="en-GB" dirty="0" smtClean="0"/>
              <a:t>PlayRM™ Marketplace, target players by their historical and predicted game behaviour </a:t>
            </a:r>
            <a:endParaRPr lang="en-GB" dirty="0"/>
          </a:p>
        </p:txBody>
      </p:sp>
      <p:sp>
        <p:nvSpPr>
          <p:cNvPr id="17" name="TextBox 16"/>
          <p:cNvSpPr txBox="1"/>
          <p:nvPr/>
        </p:nvSpPr>
        <p:spPr>
          <a:xfrm>
            <a:off x="0" y="6488668"/>
            <a:ext cx="2178802" cy="307777"/>
          </a:xfrm>
          <a:prstGeom prst="rect">
            <a:avLst/>
          </a:prstGeom>
          <a:noFill/>
        </p:spPr>
        <p:txBody>
          <a:bodyPr wrap="none" rtlCol="0">
            <a:spAutoFit/>
          </a:bodyPr>
          <a:lstStyle/>
          <a:p>
            <a:r>
              <a:rPr lang="en-GB" sz="1400" b="1" dirty="0" smtClean="0"/>
              <a:t>Source:  Playnomics.com</a:t>
            </a:r>
          </a:p>
        </p:txBody>
      </p:sp>
      <p:sp>
        <p:nvSpPr>
          <p:cNvPr id="14" name="Slide Number Placeholder 13"/>
          <p:cNvSpPr>
            <a:spLocks noGrp="1"/>
          </p:cNvSpPr>
          <p:nvPr>
            <p:ph type="sldNum" sz="quarter" idx="12"/>
          </p:nvPr>
        </p:nvSpPr>
        <p:spPr/>
        <p:txBody>
          <a:bodyPr/>
          <a:lstStyle/>
          <a:p>
            <a:fld id="{54F9CC8B-6A0E-452E-BC83-7116485D58DE}" type="slidenum">
              <a:rPr lang="en-GB" smtClean="0"/>
              <a:pPr/>
              <a:t>33</a:t>
            </a:fld>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home-made juice tastier?</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useful open source tools readily available</a:t>
            </a:r>
          </a:p>
          <a:p>
            <a:pPr lvl="1"/>
            <a:r>
              <a:rPr lang="en-GB" dirty="0" smtClean="0"/>
              <a:t>r + libraries</a:t>
            </a:r>
          </a:p>
          <a:p>
            <a:pPr lvl="1"/>
            <a:r>
              <a:rPr lang="en-GB" dirty="0" smtClean="0"/>
              <a:t>WEKA</a:t>
            </a:r>
          </a:p>
          <a:p>
            <a:pPr lvl="1"/>
            <a:r>
              <a:rPr lang="en-GB" dirty="0" smtClean="0"/>
              <a:t>Python + libraries</a:t>
            </a:r>
          </a:p>
          <a:p>
            <a:pPr lvl="1"/>
            <a:endParaRPr lang="en-GB" dirty="0" smtClean="0"/>
          </a:p>
          <a:p>
            <a:r>
              <a:rPr lang="en-GB" dirty="0" smtClean="0"/>
              <a:t>data volumes quickly lead practitioners to become interested in:</a:t>
            </a:r>
          </a:p>
          <a:p>
            <a:endParaRPr lang="en-GB" dirty="0" smtClean="0"/>
          </a:p>
          <a:p>
            <a:r>
              <a:rPr lang="en-GB" dirty="0" smtClean="0"/>
              <a:t>sampling</a:t>
            </a:r>
          </a:p>
          <a:p>
            <a:pPr lvl="1"/>
            <a:r>
              <a:rPr lang="en-GB" dirty="0" smtClean="0"/>
              <a:t>but... ‘interesting’ events are usually long-tailed</a:t>
            </a:r>
          </a:p>
          <a:p>
            <a:r>
              <a:rPr lang="en-GB" dirty="0" smtClean="0"/>
              <a:t>efficiency</a:t>
            </a:r>
          </a:p>
          <a:p>
            <a:pPr lvl="1"/>
            <a:r>
              <a:rPr lang="en-GB" dirty="0" smtClean="0"/>
              <a:t>e.g. simplex volume maximisation for convex hull constrained matrix factorisation in n</a:t>
            </a:r>
          </a:p>
          <a:p>
            <a:pPr lvl="2"/>
            <a:r>
              <a:rPr lang="en-GB" dirty="0" smtClean="0"/>
              <a:t>Christian Thureau, IT University of Denmark,  Data Mining in Games, </a:t>
            </a:r>
            <a:r>
              <a:rPr lang="en-GB" dirty="0" smtClean="0">
                <a:hlinkClick r:id="rId3"/>
              </a:rPr>
              <a:t>http://vimeo.com/14390303</a:t>
            </a:r>
            <a:endParaRPr lang="en-GB" dirty="0" smtClean="0"/>
          </a:p>
          <a:p>
            <a:r>
              <a:rPr lang="en-GB" dirty="0" smtClean="0"/>
              <a:t>parallelisation</a:t>
            </a:r>
          </a:p>
          <a:p>
            <a:pPr lvl="1"/>
            <a:r>
              <a:rPr lang="en-GB" dirty="0" smtClean="0"/>
              <a:t>Hadoop map/reduce in particular</a:t>
            </a:r>
          </a:p>
          <a:p>
            <a:pPr lvl="1"/>
            <a:r>
              <a:rPr lang="en-GB" dirty="0" smtClean="0"/>
              <a:t>some ML algorithms more suitable for Map/Reduce style parallelisation than others</a:t>
            </a:r>
          </a:p>
          <a:p>
            <a:pPr lvl="2"/>
            <a:r>
              <a:rPr lang="en-GB" dirty="0" smtClean="0"/>
              <a:t>KDD2011, Vijay Narayanan (Yahoo!) and Milind Bhandarkar (Greenplum Labs, EMC), Algorithms in modelling with Hadoop http://www.slideshare.net/hadoop/modeling-with-hadoop-kdd2011	</a:t>
            </a:r>
          </a:p>
        </p:txBody>
      </p:sp>
      <p:sp>
        <p:nvSpPr>
          <p:cNvPr id="4" name="Slide Number Placeholder 3"/>
          <p:cNvSpPr>
            <a:spLocks noGrp="1"/>
          </p:cNvSpPr>
          <p:nvPr>
            <p:ph type="sldNum" sz="quarter" idx="12"/>
          </p:nvPr>
        </p:nvSpPr>
        <p:spPr/>
        <p:txBody>
          <a:bodyPr/>
          <a:lstStyle/>
          <a:p>
            <a:fld id="{54F9CC8B-6A0E-452E-BC83-7116485D58DE}" type="slidenum">
              <a:rPr lang="en-GB" smtClean="0"/>
              <a:pPr/>
              <a:t>34</a:t>
            </a:fld>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Problems </a:t>
            </a:r>
            <a:endParaRPr lang="en-GB" dirty="0"/>
          </a:p>
        </p:txBody>
      </p:sp>
      <p:sp>
        <p:nvSpPr>
          <p:cNvPr id="6" name="Text Placeholder 5"/>
          <p:cNvSpPr>
            <a:spLocks noGrp="1"/>
          </p:cNvSpPr>
          <p:nvPr>
            <p:ph type="body" idx="1"/>
          </p:nvPr>
        </p:nvSpPr>
        <p:spPr>
          <a:xfrm>
            <a:off x="726128" y="3789040"/>
            <a:ext cx="8022336" cy="685800"/>
          </a:xfrm>
        </p:spPr>
        <p:txBody>
          <a:bodyPr>
            <a:noAutofit/>
          </a:bodyPr>
          <a:lstStyle/>
          <a:p>
            <a:r>
              <a:rPr lang="en-GB" sz="3200" b="1" dirty="0" smtClean="0"/>
              <a:t>Boredom</a:t>
            </a:r>
          </a:p>
          <a:p>
            <a:r>
              <a:rPr lang="en-GB" sz="3200" b="1" dirty="0" smtClean="0"/>
              <a:t>Bafflement</a:t>
            </a:r>
          </a:p>
        </p:txBody>
      </p:sp>
      <p:sp>
        <p:nvSpPr>
          <p:cNvPr id="4" name="Slide Number Placeholder 3"/>
          <p:cNvSpPr>
            <a:spLocks noGrp="1"/>
          </p:cNvSpPr>
          <p:nvPr>
            <p:ph type="sldNum" sz="quarter" idx="12"/>
          </p:nvPr>
        </p:nvSpPr>
        <p:spPr/>
        <p:txBody>
          <a:bodyPr/>
          <a:lstStyle/>
          <a:p>
            <a:fld id="{54F9CC8B-6A0E-452E-BC83-7116485D58DE}" type="slidenum">
              <a:rPr lang="en-GB" smtClean="0"/>
              <a:pPr/>
              <a:t>35</a:t>
            </a:fld>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Boredom</a:t>
            </a:r>
            <a:endParaRPr lang="en-GB" dirty="0"/>
          </a:p>
        </p:txBody>
      </p:sp>
      <p:sp>
        <p:nvSpPr>
          <p:cNvPr id="4" name="Slide Number Placeholder 4"/>
          <p:cNvSpPr>
            <a:spLocks noGrp="1"/>
          </p:cNvSpPr>
          <p:nvPr>
            <p:ph type="sldNum" sz="quarter" idx="12"/>
          </p:nvPr>
        </p:nvSpPr>
        <p:spPr/>
        <p:txBody>
          <a:bodyPr/>
          <a:lstStyle/>
          <a:p>
            <a:fld id="{0E0DAB8F-2C5C-4D3B-AF8D-9CB71E37397A}" type="slidenum">
              <a:rPr lang="en-GB"/>
              <a:pPr/>
              <a:t>36</a:t>
            </a:fld>
            <a:endParaRPr lang="en-GB" dirty="0"/>
          </a:p>
        </p:txBody>
      </p:sp>
      <p:sp>
        <p:nvSpPr>
          <p:cNvPr id="59397" name="Rectangle 5"/>
          <p:cNvSpPr>
            <a:spLocks noChangeArrowheads="1"/>
          </p:cNvSpPr>
          <p:nvPr/>
        </p:nvSpPr>
        <p:spPr bwMode="auto">
          <a:xfrm>
            <a:off x="683568" y="2276872"/>
            <a:ext cx="3454400" cy="3454400"/>
          </a:xfrm>
          <a:prstGeom prst="rect">
            <a:avLst/>
          </a:prstGeom>
          <a:solidFill>
            <a:srgbClr val="2201C1"/>
          </a:solidFill>
          <a:ln w="9525">
            <a:solidFill>
              <a:schemeClr val="tx1"/>
            </a:solidFill>
            <a:miter lim="800000"/>
            <a:headEnd/>
            <a:tailEnd/>
          </a:ln>
          <a:effectLst/>
        </p:spPr>
        <p:txBody>
          <a:bodyPr wrap="none" anchor="ctr"/>
          <a:lstStyle/>
          <a:p>
            <a:endParaRPr lang="en-GB" dirty="0"/>
          </a:p>
        </p:txBody>
      </p:sp>
      <p:sp>
        <p:nvSpPr>
          <p:cNvPr id="59398" name="Rectangle 6"/>
          <p:cNvSpPr>
            <a:spLocks noChangeArrowheads="1"/>
          </p:cNvSpPr>
          <p:nvPr/>
        </p:nvSpPr>
        <p:spPr bwMode="auto">
          <a:xfrm>
            <a:off x="4716016" y="2276872"/>
            <a:ext cx="3454400" cy="3454400"/>
          </a:xfrm>
          <a:prstGeom prst="rect">
            <a:avLst/>
          </a:prstGeom>
          <a:solidFill>
            <a:srgbClr val="0044CC"/>
          </a:solidFill>
          <a:ln w="9525">
            <a:solidFill>
              <a:schemeClr val="tx1"/>
            </a:solidFill>
            <a:miter lim="800000"/>
            <a:headEnd/>
            <a:tailEnd/>
          </a:ln>
          <a:effectLst/>
        </p:spPr>
        <p:txBody>
          <a:bodyPr wrap="none" anchor="ctr"/>
          <a:lstStyle/>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E0DAB8F-2C5C-4D3B-AF8D-9CB71E37397A}" type="slidenum">
              <a:rPr lang="en-GB"/>
              <a:pPr/>
              <a:t>37</a:t>
            </a:fld>
            <a:endParaRPr lang="en-GB" dirty="0"/>
          </a:p>
        </p:txBody>
      </p:sp>
      <p:sp>
        <p:nvSpPr>
          <p:cNvPr id="59397" name="Rectangle 5"/>
          <p:cNvSpPr>
            <a:spLocks noChangeArrowheads="1"/>
          </p:cNvSpPr>
          <p:nvPr/>
        </p:nvSpPr>
        <p:spPr bwMode="auto">
          <a:xfrm>
            <a:off x="683568" y="2276872"/>
            <a:ext cx="3454400" cy="3454400"/>
          </a:xfrm>
          <a:prstGeom prst="rect">
            <a:avLst/>
          </a:prstGeom>
          <a:solidFill>
            <a:srgbClr val="2201C1"/>
          </a:solidFill>
          <a:ln w="9525">
            <a:solidFill>
              <a:schemeClr val="tx1"/>
            </a:solidFill>
            <a:miter lim="800000"/>
            <a:headEnd/>
            <a:tailEnd/>
          </a:ln>
          <a:effectLst/>
        </p:spPr>
        <p:txBody>
          <a:bodyPr wrap="none" anchor="ctr"/>
          <a:lstStyle/>
          <a:p>
            <a:endParaRPr lang="en-GB" dirty="0"/>
          </a:p>
        </p:txBody>
      </p:sp>
      <p:sp>
        <p:nvSpPr>
          <p:cNvPr id="59398" name="Rectangle 6"/>
          <p:cNvSpPr>
            <a:spLocks noChangeArrowheads="1"/>
          </p:cNvSpPr>
          <p:nvPr/>
        </p:nvSpPr>
        <p:spPr bwMode="auto">
          <a:xfrm>
            <a:off x="4716016" y="2276872"/>
            <a:ext cx="3454400" cy="3454400"/>
          </a:xfrm>
          <a:prstGeom prst="rect">
            <a:avLst/>
          </a:prstGeom>
          <a:solidFill>
            <a:srgbClr val="0044CC"/>
          </a:solidFill>
          <a:ln w="9525">
            <a:solidFill>
              <a:schemeClr val="tx1"/>
            </a:solidFill>
            <a:miter lim="800000"/>
            <a:headEnd/>
            <a:tailEnd/>
          </a:ln>
          <a:effectLst/>
        </p:spPr>
        <p:txBody>
          <a:bodyPr wrap="none" anchor="ctr"/>
          <a:lstStyle/>
          <a:p>
            <a:r>
              <a:rPr lang="en-GB" sz="2400" dirty="0" smtClean="0">
                <a:solidFill>
                  <a:schemeClr val="bg1"/>
                </a:solidFill>
              </a:rPr>
              <a:t>And that data eventually</a:t>
            </a:r>
          </a:p>
          <a:p>
            <a:r>
              <a:rPr lang="en-GB" sz="2400" dirty="0" smtClean="0">
                <a:solidFill>
                  <a:schemeClr val="bg1"/>
                </a:solidFill>
              </a:rPr>
              <a:t>becomes a crutch </a:t>
            </a:r>
          </a:p>
          <a:p>
            <a:r>
              <a:rPr lang="en-GB" sz="2400" dirty="0" smtClean="0">
                <a:solidFill>
                  <a:schemeClr val="bg1"/>
                </a:solidFill>
              </a:rPr>
              <a:t>for every decision,</a:t>
            </a:r>
          </a:p>
          <a:p>
            <a:r>
              <a:rPr lang="en-GB" sz="2400" dirty="0" smtClean="0">
                <a:solidFill>
                  <a:schemeClr val="bg1"/>
                </a:solidFill>
              </a:rPr>
              <a:t>paralyzing the company </a:t>
            </a:r>
          </a:p>
          <a:p>
            <a:r>
              <a:rPr lang="en-GB" sz="2400" dirty="0" smtClean="0">
                <a:solidFill>
                  <a:schemeClr val="bg1"/>
                </a:solidFill>
              </a:rPr>
              <a:t>and preventing it </a:t>
            </a:r>
          </a:p>
          <a:p>
            <a:r>
              <a:rPr lang="en-GB" sz="2400" dirty="0" smtClean="0">
                <a:solidFill>
                  <a:schemeClr val="bg1"/>
                </a:solidFill>
              </a:rPr>
              <a:t>from making </a:t>
            </a:r>
          </a:p>
          <a:p>
            <a:r>
              <a:rPr lang="en-GB" sz="2400" dirty="0" smtClean="0">
                <a:solidFill>
                  <a:schemeClr val="bg1"/>
                </a:solidFill>
              </a:rPr>
              <a:t>any daring design </a:t>
            </a:r>
          </a:p>
          <a:p>
            <a:r>
              <a:rPr lang="en-GB" sz="2400" dirty="0" smtClean="0">
                <a:solidFill>
                  <a:schemeClr val="bg1"/>
                </a:solidFill>
              </a:rPr>
              <a:t>decisions.”</a:t>
            </a:r>
          </a:p>
        </p:txBody>
      </p:sp>
      <p:sp>
        <p:nvSpPr>
          <p:cNvPr id="5" name="TextBox 4"/>
          <p:cNvSpPr txBox="1"/>
          <p:nvPr/>
        </p:nvSpPr>
        <p:spPr>
          <a:xfrm>
            <a:off x="755576" y="2492896"/>
            <a:ext cx="3501280" cy="3323987"/>
          </a:xfrm>
          <a:prstGeom prst="rect">
            <a:avLst/>
          </a:prstGeom>
          <a:noFill/>
        </p:spPr>
        <p:txBody>
          <a:bodyPr wrap="none" rtlCol="0">
            <a:spAutoFit/>
          </a:bodyPr>
          <a:lstStyle/>
          <a:p>
            <a:r>
              <a:rPr lang="en-GB" sz="2400" dirty="0" smtClean="0">
                <a:solidFill>
                  <a:schemeClr val="bg1"/>
                </a:solidFill>
              </a:rPr>
              <a:t>“When a company </a:t>
            </a:r>
          </a:p>
          <a:p>
            <a:r>
              <a:rPr lang="en-GB" sz="2400" dirty="0" smtClean="0">
                <a:solidFill>
                  <a:schemeClr val="bg1"/>
                </a:solidFill>
              </a:rPr>
              <a:t>is filled with engineers,</a:t>
            </a:r>
          </a:p>
          <a:p>
            <a:r>
              <a:rPr lang="en-GB" sz="2400" dirty="0" smtClean="0">
                <a:solidFill>
                  <a:schemeClr val="bg1"/>
                </a:solidFill>
              </a:rPr>
              <a:t> it turns to engineering to</a:t>
            </a:r>
          </a:p>
          <a:p>
            <a:r>
              <a:rPr lang="en-GB" sz="2400" dirty="0" smtClean="0">
                <a:solidFill>
                  <a:schemeClr val="bg1"/>
                </a:solidFill>
              </a:rPr>
              <a:t>solve problems. </a:t>
            </a:r>
          </a:p>
          <a:p>
            <a:r>
              <a:rPr lang="en-GB" sz="2400" dirty="0" smtClean="0">
                <a:solidFill>
                  <a:schemeClr val="bg1"/>
                </a:solidFill>
              </a:rPr>
              <a:t>Reduce each decision to </a:t>
            </a:r>
          </a:p>
          <a:p>
            <a:r>
              <a:rPr lang="en-GB" sz="2400" dirty="0" smtClean="0">
                <a:solidFill>
                  <a:schemeClr val="bg1"/>
                </a:solidFill>
              </a:rPr>
              <a:t>a simple logic problem.</a:t>
            </a:r>
          </a:p>
          <a:p>
            <a:r>
              <a:rPr lang="en-GB" sz="2400" dirty="0" smtClean="0">
                <a:solidFill>
                  <a:schemeClr val="bg1"/>
                </a:solidFill>
              </a:rPr>
              <a:t>Remove all subjectivity </a:t>
            </a:r>
          </a:p>
          <a:p>
            <a:r>
              <a:rPr lang="en-GB" sz="2400" dirty="0" smtClean="0">
                <a:solidFill>
                  <a:schemeClr val="bg1"/>
                </a:solidFill>
              </a:rPr>
              <a:t>and just look at the data..</a:t>
            </a:r>
          </a:p>
          <a:p>
            <a:endParaRPr lang="en-GB" dirty="0"/>
          </a:p>
        </p:txBody>
      </p:sp>
      <p:sp>
        <p:nvSpPr>
          <p:cNvPr id="6" name="Rectangle 5"/>
          <p:cNvSpPr/>
          <p:nvPr/>
        </p:nvSpPr>
        <p:spPr>
          <a:xfrm>
            <a:off x="683568" y="5949280"/>
            <a:ext cx="8064896" cy="861774"/>
          </a:xfrm>
          <a:prstGeom prst="rect">
            <a:avLst/>
          </a:prstGeom>
        </p:spPr>
        <p:txBody>
          <a:bodyPr wrap="square">
            <a:spAutoFit/>
          </a:bodyPr>
          <a:lstStyle/>
          <a:p>
            <a:r>
              <a:rPr lang="en-GB" sz="1000" dirty="0" smtClean="0">
                <a:hlinkClick r:id="rId3"/>
              </a:rPr>
              <a:t>http://stopdesign.com/archive/2009/03/20/goodbye-google.html</a:t>
            </a:r>
            <a:endParaRPr lang="en-GB" sz="1000" dirty="0" smtClean="0"/>
          </a:p>
          <a:p>
            <a:endParaRPr lang="en-GB" sz="1000" dirty="0" smtClean="0"/>
          </a:p>
          <a:p>
            <a:r>
              <a:rPr lang="en-GB" sz="1000" dirty="0" smtClean="0"/>
              <a:t>For a more recent  and enthusiastic exposition of Google’s split testing approach, see  ex-Googler Josh Wills’ take on it:</a:t>
            </a:r>
          </a:p>
          <a:p>
            <a:r>
              <a:rPr lang="en-GB" sz="1000" dirty="0" smtClean="0"/>
              <a:t>Experimenting at Scale,  http://www.stanford.edu/group/mmds/slides2012/s-wills.pdf</a:t>
            </a:r>
          </a:p>
          <a:p>
            <a:r>
              <a:rPr lang="en-GB" sz="1000" dirty="0" smtClean="0"/>
              <a:t>and http://berkeleydatascience.files.wordpress.com/2011/03/20110301berkeley.pdf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bullets repeated copy.jpg"/>
          <p:cNvPicPr>
            <a:picLocks noChangeAspect="1"/>
          </p:cNvPicPr>
          <p:nvPr/>
        </p:nvPicPr>
        <p:blipFill>
          <a:blip r:embed="rId3" cstate="print"/>
          <a:stretch>
            <a:fillRect/>
          </a:stretch>
        </p:blipFill>
        <p:spPr>
          <a:xfrm>
            <a:off x="0" y="1490424"/>
            <a:ext cx="9144000" cy="5394960"/>
          </a:xfrm>
          <a:prstGeom prst="rect">
            <a:avLst/>
          </a:prstGeom>
        </p:spPr>
      </p:pic>
      <p:sp>
        <p:nvSpPr>
          <p:cNvPr id="5" name="Rounded Rectangular Callout 4"/>
          <p:cNvSpPr/>
          <p:nvPr/>
        </p:nvSpPr>
        <p:spPr>
          <a:xfrm>
            <a:off x="2987824" y="1844824"/>
            <a:ext cx="4680520" cy="1800200"/>
          </a:xfrm>
          <a:prstGeom prst="wedgeRoundRectCallout">
            <a:avLst>
              <a:gd name="adj1" fmla="val -59618"/>
              <a:gd name="adj2" fmla="val 109880"/>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"when people start building their games to a spreadsheet its like putting cars through a wind tunnel-they all come out looking like bullets" </a:t>
            </a:r>
            <a:endParaRPr lang="en-GB" sz="2000" b="1" dirty="0">
              <a:solidFill>
                <a:schemeClr val="bg1"/>
              </a:solidFill>
            </a:endParaRPr>
          </a:p>
        </p:txBody>
      </p:sp>
      <p:sp>
        <p:nvSpPr>
          <p:cNvPr id="6" name="Rectangle 5"/>
          <p:cNvSpPr/>
          <p:nvPr/>
        </p:nvSpPr>
        <p:spPr>
          <a:xfrm>
            <a:off x="1691680" y="5085184"/>
            <a:ext cx="8208912" cy="276999"/>
          </a:xfrm>
          <a:prstGeom prst="rect">
            <a:avLst/>
          </a:prstGeom>
        </p:spPr>
        <p:txBody>
          <a:bodyPr wrap="square">
            <a:spAutoFit/>
          </a:bodyPr>
          <a:lstStyle/>
          <a:p>
            <a:r>
              <a:rPr lang="en-GB" sz="1200" dirty="0" smtClean="0"/>
              <a:t>http://www.gamesindustry.biz/articles/2012-09-05-remedy-entertainment-real-artists-ship</a:t>
            </a:r>
            <a:endParaRPr lang="en-GB" sz="1200" dirty="0"/>
          </a:p>
        </p:txBody>
      </p:sp>
      <p:sp>
        <p:nvSpPr>
          <p:cNvPr id="7" name="Rectangle 6"/>
          <p:cNvSpPr/>
          <p:nvPr/>
        </p:nvSpPr>
        <p:spPr>
          <a:xfrm>
            <a:off x="1691680" y="4725144"/>
            <a:ext cx="5256584" cy="369332"/>
          </a:xfrm>
          <a:prstGeom prst="rect">
            <a:avLst/>
          </a:prstGeom>
        </p:spPr>
        <p:txBody>
          <a:bodyPr wrap="square">
            <a:spAutoFit/>
          </a:bodyPr>
          <a:lstStyle/>
          <a:p>
            <a:r>
              <a:rPr lang="en-GB" b="1" dirty="0" smtClean="0"/>
              <a:t>Matias Myllyrinne, CEO, Remedy Entertainment </a:t>
            </a:r>
            <a:endParaRPr lang="en-GB" dirty="0"/>
          </a:p>
        </p:txBody>
      </p:sp>
      <p:sp>
        <p:nvSpPr>
          <p:cNvPr id="9" name="Slide Number Placeholder 8"/>
          <p:cNvSpPr>
            <a:spLocks noGrp="1"/>
          </p:cNvSpPr>
          <p:nvPr>
            <p:ph type="sldNum" sz="quarter" idx="12"/>
          </p:nvPr>
        </p:nvSpPr>
        <p:spPr/>
        <p:txBody>
          <a:bodyPr/>
          <a:lstStyle/>
          <a:p>
            <a:fld id="{54F9CC8B-6A0E-452E-BC83-7116485D58DE}" type="slidenum">
              <a:rPr lang="en-GB" smtClean="0"/>
              <a:pPr/>
              <a:t>38</a:t>
            </a:fld>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profile"/>
          <p:cNvPicPr>
            <a:picLocks noChangeAspect="1" noChangeArrowheads="1"/>
          </p:cNvPicPr>
          <p:nvPr/>
        </p:nvPicPr>
        <p:blipFill>
          <a:blip r:embed="rId3" cstate="print"/>
          <a:srcRect/>
          <a:stretch>
            <a:fillRect/>
          </a:stretch>
        </p:blipFill>
        <p:spPr bwMode="auto">
          <a:xfrm>
            <a:off x="1259632" y="4581128"/>
            <a:ext cx="1943100" cy="1943101"/>
          </a:xfrm>
          <a:prstGeom prst="rect">
            <a:avLst/>
          </a:prstGeom>
          <a:noFill/>
        </p:spPr>
      </p:pic>
      <p:sp>
        <p:nvSpPr>
          <p:cNvPr id="5" name="Rounded Rectangular Callout 4"/>
          <p:cNvSpPr/>
          <p:nvPr/>
        </p:nvSpPr>
        <p:spPr>
          <a:xfrm>
            <a:off x="467544" y="1772816"/>
            <a:ext cx="8136904" cy="26642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203848" y="4869160"/>
            <a:ext cx="5796136" cy="738664"/>
          </a:xfrm>
          <a:prstGeom prst="rect">
            <a:avLst/>
          </a:prstGeom>
          <a:noFill/>
        </p:spPr>
        <p:txBody>
          <a:bodyPr wrap="square" rtlCol="0">
            <a:spAutoFit/>
          </a:bodyPr>
          <a:lstStyle/>
          <a:p>
            <a:r>
              <a:rPr lang="en-GB" dirty="0" smtClean="0"/>
              <a:t>Tadgh Kelly</a:t>
            </a:r>
          </a:p>
          <a:p>
            <a:r>
              <a:rPr lang="en-GB" sz="1200" dirty="0" smtClean="0"/>
              <a:t>http://www.slideshare.net/tadhgk/the-four-lenses-of-game-making-and-social-games</a:t>
            </a:r>
          </a:p>
          <a:p>
            <a:r>
              <a:rPr lang="en-GB" sz="1200" dirty="0" smtClean="0"/>
              <a:t>http://www.whatgamesare.com/2011/12/the-four-lenses-of-game-making.html</a:t>
            </a:r>
            <a:endParaRPr lang="en-GB" sz="1200" dirty="0"/>
          </a:p>
        </p:txBody>
      </p:sp>
      <p:pic>
        <p:nvPicPr>
          <p:cNvPr id="3" name="Picture 2" descr="Four lenses Tadgh Kelly Slideshare.jpg"/>
          <p:cNvPicPr>
            <a:picLocks noChangeAspect="1"/>
          </p:cNvPicPr>
          <p:nvPr/>
        </p:nvPicPr>
        <p:blipFill>
          <a:blip r:embed="rId4" cstate="print"/>
          <a:stretch>
            <a:fillRect/>
          </a:stretch>
        </p:blipFill>
        <p:spPr>
          <a:xfrm>
            <a:off x="1331640" y="2132856"/>
            <a:ext cx="6115050" cy="1952625"/>
          </a:xfrm>
          <a:prstGeom prst="rect">
            <a:avLst/>
          </a:prstGeom>
        </p:spPr>
      </p:pic>
      <p:sp>
        <p:nvSpPr>
          <p:cNvPr id="7" name="Slide Number Placeholder 6"/>
          <p:cNvSpPr>
            <a:spLocks noGrp="1"/>
          </p:cNvSpPr>
          <p:nvPr>
            <p:ph type="sldNum" sz="quarter" idx="12"/>
          </p:nvPr>
        </p:nvSpPr>
        <p:spPr/>
        <p:txBody>
          <a:bodyPr/>
          <a:lstStyle/>
          <a:p>
            <a:fld id="{54F9CC8B-6A0E-452E-BC83-7116485D58DE}" type="slidenum">
              <a:rPr lang="en-GB" smtClean="0"/>
              <a:pPr/>
              <a:t>39</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Social, mobile, and ‘free’</a:t>
            </a:r>
            <a:endParaRPr lang="en-GB" dirty="0"/>
          </a:p>
        </p:txBody>
      </p:sp>
      <p:pic>
        <p:nvPicPr>
          <p:cNvPr id="8" name="Picture 7" descr="bigstock-Digital-Tablet-PC-With-Mobile--29687306 small.jpg"/>
          <p:cNvPicPr>
            <a:picLocks noChangeAspect="1"/>
          </p:cNvPicPr>
          <p:nvPr/>
        </p:nvPicPr>
        <p:blipFill>
          <a:blip r:embed="rId3" cstate="print"/>
          <a:stretch>
            <a:fillRect/>
          </a:stretch>
        </p:blipFill>
        <p:spPr>
          <a:xfrm>
            <a:off x="4069184" y="2492896"/>
            <a:ext cx="2159000" cy="2628900"/>
          </a:xfrm>
          <a:prstGeom prst="rect">
            <a:avLst/>
          </a:prstGeom>
        </p:spPr>
      </p:pic>
      <p:pic>
        <p:nvPicPr>
          <p:cNvPr id="11" name="Picture 10" descr="bigstock-Social-Network-Of-African-Amer-15095669 small.jpg"/>
          <p:cNvPicPr>
            <a:picLocks noChangeAspect="1"/>
          </p:cNvPicPr>
          <p:nvPr/>
        </p:nvPicPr>
        <p:blipFill>
          <a:blip r:embed="rId4" cstate="print"/>
          <a:stretch>
            <a:fillRect/>
          </a:stretch>
        </p:blipFill>
        <p:spPr>
          <a:xfrm>
            <a:off x="323528" y="2348880"/>
            <a:ext cx="2743200" cy="2565400"/>
          </a:xfrm>
          <a:prstGeom prst="rect">
            <a:avLst/>
          </a:prstGeom>
        </p:spPr>
      </p:pic>
      <p:sp>
        <p:nvSpPr>
          <p:cNvPr id="12" name="TextBox 11"/>
          <p:cNvSpPr txBox="1"/>
          <p:nvPr/>
        </p:nvSpPr>
        <p:spPr>
          <a:xfrm>
            <a:off x="3415582" y="3429000"/>
            <a:ext cx="436338" cy="646331"/>
          </a:xfrm>
          <a:prstGeom prst="rect">
            <a:avLst/>
          </a:prstGeom>
          <a:noFill/>
        </p:spPr>
        <p:txBody>
          <a:bodyPr wrap="none" rtlCol="0">
            <a:spAutoFit/>
          </a:bodyPr>
          <a:lstStyle/>
          <a:p>
            <a:r>
              <a:rPr lang="en-GB" sz="3600" b="1" dirty="0" smtClean="0">
                <a:solidFill>
                  <a:schemeClr val="accent1"/>
                </a:solidFill>
              </a:rPr>
              <a:t>+</a:t>
            </a:r>
            <a:endParaRPr lang="en-GB" sz="3600" b="1" dirty="0">
              <a:solidFill>
                <a:schemeClr val="accent1"/>
              </a:solidFill>
            </a:endParaRPr>
          </a:p>
        </p:txBody>
      </p:sp>
      <p:sp>
        <p:nvSpPr>
          <p:cNvPr id="13" name="TextBox 12"/>
          <p:cNvSpPr txBox="1"/>
          <p:nvPr/>
        </p:nvSpPr>
        <p:spPr>
          <a:xfrm>
            <a:off x="6151886" y="3429000"/>
            <a:ext cx="436338" cy="646331"/>
          </a:xfrm>
          <a:prstGeom prst="rect">
            <a:avLst/>
          </a:prstGeom>
          <a:noFill/>
        </p:spPr>
        <p:txBody>
          <a:bodyPr wrap="none" rtlCol="0">
            <a:spAutoFit/>
          </a:bodyPr>
          <a:lstStyle/>
          <a:p>
            <a:r>
              <a:rPr lang="en-GB" sz="3600" b="1" dirty="0" smtClean="0">
                <a:solidFill>
                  <a:schemeClr val="accent1"/>
                </a:solidFill>
              </a:rPr>
              <a:t>+</a:t>
            </a:r>
            <a:endParaRPr lang="en-GB" sz="3600" b="1" dirty="0">
              <a:solidFill>
                <a:schemeClr val="accent1"/>
              </a:solidFill>
            </a:endParaRPr>
          </a:p>
        </p:txBody>
      </p:sp>
      <p:sp>
        <p:nvSpPr>
          <p:cNvPr id="14" name="TextBox 13"/>
          <p:cNvSpPr txBox="1"/>
          <p:nvPr/>
        </p:nvSpPr>
        <p:spPr>
          <a:xfrm>
            <a:off x="6850187" y="2924944"/>
            <a:ext cx="1898277" cy="1323439"/>
          </a:xfrm>
          <a:prstGeom prst="rect">
            <a:avLst/>
          </a:prstGeom>
          <a:noFill/>
        </p:spPr>
        <p:txBody>
          <a:bodyPr wrap="none" rtlCol="0">
            <a:spAutoFit/>
          </a:bodyPr>
          <a:lstStyle/>
          <a:p>
            <a:r>
              <a:rPr lang="en-GB" sz="8000" b="1" dirty="0" smtClean="0">
                <a:solidFill>
                  <a:schemeClr val="accent1"/>
                </a:solidFill>
              </a:rPr>
              <a:t>F2P</a:t>
            </a:r>
            <a:endParaRPr lang="en-GB" sz="8000" b="1" dirty="0">
              <a:solidFill>
                <a:schemeClr val="accent1"/>
              </a:solidFill>
            </a:endParaRPr>
          </a:p>
        </p:txBody>
      </p:sp>
      <p:sp>
        <p:nvSpPr>
          <p:cNvPr id="9" name="Slide Number Placeholder 8"/>
          <p:cNvSpPr>
            <a:spLocks noGrp="1"/>
          </p:cNvSpPr>
          <p:nvPr>
            <p:ph type="sldNum" sz="quarter" idx="12"/>
          </p:nvPr>
        </p:nvSpPr>
        <p:spPr/>
        <p:txBody>
          <a:bodyPr/>
          <a:lstStyle/>
          <a:p>
            <a:fld id="{54F9CC8B-6A0E-452E-BC83-7116485D58DE}" type="slidenum">
              <a:rPr lang="en-GB" smtClean="0"/>
              <a:pPr/>
              <a:t>4</a:t>
            </a:fld>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851101" y="2347689"/>
            <a:ext cx="4105275" cy="345757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4400" dirty="0"/>
              <a:t>?</a:t>
            </a:r>
          </a:p>
        </p:txBody>
      </p:sp>
      <p:pic>
        <p:nvPicPr>
          <p:cNvPr id="40963" name="Picture 5" descr="bigstock-Ninja-9067837 extract green.jpg"/>
          <p:cNvPicPr>
            <a:picLocks noChangeAspect="1"/>
          </p:cNvPicPr>
          <p:nvPr/>
        </p:nvPicPr>
        <p:blipFill>
          <a:blip r:embed="rId3" cstate="print">
            <a:clrChange>
              <a:clrFrom>
                <a:srgbClr val="CCCC0C"/>
              </a:clrFrom>
              <a:clrTo>
                <a:srgbClr val="CCCC0C">
                  <a:alpha val="0"/>
                </a:srgbClr>
              </a:clrTo>
            </a:clrChange>
          </a:blip>
          <a:srcRect/>
          <a:stretch>
            <a:fillRect/>
          </a:stretch>
        </p:blipFill>
        <p:spPr bwMode="auto">
          <a:xfrm>
            <a:off x="466551" y="2347689"/>
            <a:ext cx="3175000" cy="3175000"/>
          </a:xfrm>
          <a:prstGeom prst="rect">
            <a:avLst/>
          </a:prstGeom>
          <a:noFill/>
          <a:ln w="9525">
            <a:noFill/>
            <a:miter lim="800000"/>
            <a:headEnd/>
            <a:tailEnd/>
          </a:ln>
        </p:spPr>
      </p:pic>
      <p:sp>
        <p:nvSpPr>
          <p:cNvPr id="40964" name="Rectangle 6"/>
          <p:cNvSpPr>
            <a:spLocks noChangeArrowheads="1"/>
          </p:cNvSpPr>
          <p:nvPr/>
        </p:nvSpPr>
        <p:spPr bwMode="auto">
          <a:xfrm>
            <a:off x="1793701" y="1979389"/>
            <a:ext cx="374650" cy="584200"/>
          </a:xfrm>
          <a:prstGeom prst="rect">
            <a:avLst/>
          </a:prstGeom>
          <a:noFill/>
          <a:ln w="9525">
            <a:noFill/>
            <a:miter lim="800000"/>
            <a:headEnd/>
            <a:tailEnd/>
          </a:ln>
        </p:spPr>
        <p:txBody>
          <a:bodyPr wrap="none">
            <a:spAutoFit/>
          </a:bodyPr>
          <a:lstStyle/>
          <a:p>
            <a:pPr algn="ctr"/>
            <a:r>
              <a:rPr lang="en-GB" sz="3200" dirty="0">
                <a:latin typeface="Calibri" pitchFamily="34" charset="0"/>
              </a:rPr>
              <a:t>?</a:t>
            </a:r>
          </a:p>
        </p:txBody>
      </p:sp>
      <p:sp>
        <p:nvSpPr>
          <p:cNvPr id="6" name="Title 5"/>
          <p:cNvSpPr>
            <a:spLocks noGrp="1"/>
          </p:cNvSpPr>
          <p:nvPr>
            <p:ph type="title"/>
          </p:nvPr>
        </p:nvSpPr>
        <p:spPr/>
        <p:txBody>
          <a:bodyPr/>
          <a:lstStyle/>
          <a:p>
            <a:r>
              <a:rPr lang="en-GB" dirty="0" smtClean="0"/>
              <a:t>Bafflement</a:t>
            </a:r>
            <a:endParaRPr lang="en-GB" dirty="0"/>
          </a:p>
        </p:txBody>
      </p:sp>
      <p:sp>
        <p:nvSpPr>
          <p:cNvPr id="7" name="Oval 6"/>
          <p:cNvSpPr/>
          <p:nvPr/>
        </p:nvSpPr>
        <p:spPr>
          <a:xfrm>
            <a:off x="1403648" y="5661248"/>
            <a:ext cx="1296144" cy="216024"/>
          </a:xfrm>
          <a:prstGeom prst="ellipse">
            <a:avLst/>
          </a:prstGeom>
          <a:gradFill flip="none" rotWithShape="1">
            <a:gsLst>
              <a:gs pos="0">
                <a:schemeClr val="bg1">
                  <a:lumMod val="75000"/>
                  <a:shade val="30000"/>
                  <a:satMod val="115000"/>
                  <a:alpha val="10000"/>
                </a:schemeClr>
              </a:gs>
              <a:gs pos="50000">
                <a:schemeClr val="bg1">
                  <a:lumMod val="75000"/>
                  <a:shade val="67500"/>
                  <a:satMod val="115000"/>
                </a:schemeClr>
              </a:gs>
              <a:gs pos="100000">
                <a:schemeClr val="bg1">
                  <a:lumMod val="75000"/>
                  <a:shade val="100000"/>
                  <a:satMod val="115000"/>
                </a:schemeClr>
              </a:gs>
            </a:gsLst>
            <a:path path="circl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lide Number Placeholder 7"/>
          <p:cNvSpPr>
            <a:spLocks noGrp="1"/>
          </p:cNvSpPr>
          <p:nvPr>
            <p:ph type="sldNum" sz="quarter" idx="12"/>
          </p:nvPr>
        </p:nvSpPr>
        <p:spPr/>
        <p:txBody>
          <a:bodyPr/>
          <a:lstStyle/>
          <a:p>
            <a:fld id="{54F9CC8B-6A0E-452E-BC83-7116485D58DE}" type="slidenum">
              <a:rPr lang="en-GB" smtClean="0"/>
              <a:pPr/>
              <a:t>40</a:t>
            </a:fld>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051050" y="1711836"/>
            <a:ext cx="4572000" cy="3785652"/>
          </a:xfrm>
          <a:prstGeom prst="rect">
            <a:avLst/>
          </a:prstGeom>
          <a:noFill/>
          <a:ln w="9525">
            <a:noFill/>
            <a:miter lim="800000"/>
            <a:headEnd/>
            <a:tailEnd/>
          </a:ln>
        </p:spPr>
        <p:txBody>
          <a:bodyPr wrap="square">
            <a:spAutoFit/>
          </a:bodyPr>
          <a:lstStyle/>
          <a:p>
            <a:r>
              <a:rPr lang="en-GB" sz="2000" dirty="0">
                <a:solidFill>
                  <a:srgbClr val="FF0000"/>
                </a:solidFill>
                <a:latin typeface="Calibri" pitchFamily="34" charset="0"/>
              </a:rPr>
              <a:t>We don’t understand what’s going on</a:t>
            </a:r>
            <a:r>
              <a:rPr lang="en-GB" sz="2000" dirty="0">
                <a:latin typeface="Calibri" pitchFamily="34" charset="0"/>
              </a:rPr>
              <a:t>. All we know is we’re going to keep running these experiments to try and understand better what it is that our customers are telling us. And there are clearly things that we don’t understand because a simple analysis </a:t>
            </a:r>
            <a:r>
              <a:rPr lang="en-GB" sz="2000" dirty="0" smtClean="0">
                <a:latin typeface="Calibri" pitchFamily="34" charset="0"/>
              </a:rPr>
              <a:t>...implies </a:t>
            </a:r>
            <a:r>
              <a:rPr lang="en-GB" sz="2000" dirty="0">
                <a:latin typeface="Calibri" pitchFamily="34" charset="0"/>
              </a:rPr>
              <a:t>very contradictory yet reproducible results. So clearly there are things that we don’t understand, and we’re trying to develop theories for them</a:t>
            </a:r>
            <a:r>
              <a:rPr lang="en-GB" sz="2000" dirty="0">
                <a:solidFill>
                  <a:srgbClr val="FF0000"/>
                </a:solidFill>
                <a:latin typeface="Calibri" pitchFamily="34" charset="0"/>
              </a:rPr>
              <a:t>. </a:t>
            </a:r>
            <a:r>
              <a:rPr lang="en-GB" sz="2000" dirty="0" smtClean="0">
                <a:solidFill>
                  <a:srgbClr val="FF0000"/>
                </a:solidFill>
                <a:latin typeface="Calibri" pitchFamily="34" charset="0"/>
              </a:rPr>
              <a:t>It’s... </a:t>
            </a:r>
            <a:r>
              <a:rPr lang="en-GB" sz="2000" dirty="0">
                <a:solidFill>
                  <a:srgbClr val="FF0000"/>
                </a:solidFill>
                <a:latin typeface="Calibri" pitchFamily="34" charset="0"/>
              </a:rPr>
              <a:t>an exciting time but also a very troubling time.</a:t>
            </a:r>
          </a:p>
        </p:txBody>
      </p:sp>
      <p:sp>
        <p:nvSpPr>
          <p:cNvPr id="4" name="Rectangle 3"/>
          <p:cNvSpPr>
            <a:spLocks noChangeArrowheads="1"/>
          </p:cNvSpPr>
          <p:nvPr/>
        </p:nvSpPr>
        <p:spPr bwMode="auto">
          <a:xfrm>
            <a:off x="2051050" y="5517232"/>
            <a:ext cx="5988050" cy="800100"/>
          </a:xfrm>
          <a:prstGeom prst="rect">
            <a:avLst/>
          </a:prstGeom>
          <a:noFill/>
          <a:ln w="9525">
            <a:noFill/>
            <a:miter lim="800000"/>
            <a:headEnd/>
            <a:tailEnd/>
          </a:ln>
        </p:spPr>
        <p:txBody>
          <a:bodyPr>
            <a:spAutoFit/>
          </a:bodyPr>
          <a:lstStyle/>
          <a:p>
            <a:r>
              <a:rPr lang="en-GB" sz="2000" dirty="0">
                <a:latin typeface="Calibri" pitchFamily="34" charset="0"/>
              </a:rPr>
              <a:t>Gabe Newell, Founder, Valve</a:t>
            </a:r>
          </a:p>
          <a:p>
            <a:r>
              <a:rPr lang="en-GB" sz="1400" dirty="0">
                <a:latin typeface="Calibri" pitchFamily="34" charset="0"/>
              </a:rPr>
              <a:t>Oct 23 2011</a:t>
            </a:r>
          </a:p>
          <a:p>
            <a:r>
              <a:rPr lang="en-GB" sz="1200" dirty="0">
                <a:latin typeface="Calibri" pitchFamily="34" charset="0"/>
              </a:rPr>
              <a:t>http://www.geekwire.com/2011/experiments-video-game-economics-valves-gabe-newell/</a:t>
            </a:r>
          </a:p>
        </p:txBody>
      </p:sp>
      <p:sp>
        <p:nvSpPr>
          <p:cNvPr id="5" name="TextBox 4"/>
          <p:cNvSpPr txBox="1"/>
          <p:nvPr/>
        </p:nvSpPr>
        <p:spPr>
          <a:xfrm>
            <a:off x="457200" y="2276872"/>
            <a:ext cx="1015663" cy="3312368"/>
          </a:xfrm>
          <a:prstGeom prst="rect">
            <a:avLst/>
          </a:prstGeom>
          <a:noFill/>
        </p:spPr>
        <p:txBody>
          <a:bodyPr vert="vert270">
            <a:spAutoFit/>
          </a:bodyPr>
          <a:lstStyle/>
          <a:p>
            <a:pPr fontAlgn="auto">
              <a:spcBef>
                <a:spcPts val="0"/>
              </a:spcBef>
              <a:spcAft>
                <a:spcPts val="0"/>
              </a:spcAft>
              <a:defRPr/>
            </a:pPr>
            <a:r>
              <a:rPr lang="en-GB" dirty="0">
                <a:latin typeface="+mn-lt"/>
              </a:rPr>
              <a:t>June 23 2012 Value hires Greek economist in residence to look at shared currency issues. </a:t>
            </a:r>
          </a:p>
        </p:txBody>
      </p:sp>
      <p:sp>
        <p:nvSpPr>
          <p:cNvPr id="6" name="Slide Number Placeholder 5"/>
          <p:cNvSpPr>
            <a:spLocks noGrp="1"/>
          </p:cNvSpPr>
          <p:nvPr>
            <p:ph type="sldNum" sz="quarter" idx="12"/>
          </p:nvPr>
        </p:nvSpPr>
        <p:spPr/>
        <p:txBody>
          <a:bodyPr/>
          <a:lstStyle/>
          <a:p>
            <a:fld id="{54F9CC8B-6A0E-452E-BC83-7116485D58DE}" type="slidenum">
              <a:rPr lang="en-GB" smtClean="0"/>
              <a:pPr/>
              <a:t>41</a:t>
            </a:fld>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51520" y="1628800"/>
            <a:ext cx="8640960" cy="511256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p:cNvSpPr>
            <a:spLocks noGrp="1"/>
          </p:cNvSpPr>
          <p:nvPr>
            <p:ph type="title"/>
          </p:nvPr>
        </p:nvSpPr>
        <p:spPr/>
        <p:txBody>
          <a:bodyPr/>
          <a:lstStyle/>
          <a:p>
            <a:r>
              <a:rPr lang="en-GB" dirty="0" smtClean="0"/>
              <a:t>Designer = bean-counter, or</a:t>
            </a:r>
            <a:endParaRPr lang="en-GB" dirty="0"/>
          </a:p>
        </p:txBody>
      </p:sp>
      <p:sp>
        <p:nvSpPr>
          <p:cNvPr id="3" name="Text Placeholder 2"/>
          <p:cNvSpPr>
            <a:spLocks noGrp="1"/>
          </p:cNvSpPr>
          <p:nvPr>
            <p:ph type="body" idx="1"/>
          </p:nvPr>
        </p:nvSpPr>
        <p:spPr/>
        <p:txBody>
          <a:bodyPr/>
          <a:lstStyle/>
          <a:p>
            <a:r>
              <a:rPr lang="en-GB" dirty="0" smtClean="0"/>
              <a:t>Bean-COUNTER</a:t>
            </a:r>
            <a:endParaRPr lang="en-GB" dirty="0"/>
          </a:p>
        </p:txBody>
      </p:sp>
      <p:pic>
        <p:nvPicPr>
          <p:cNvPr id="7" name="Content Placeholder 6" descr="bean counter crop.jpg"/>
          <p:cNvPicPr>
            <a:picLocks noGrp="1" noChangeAspect="1"/>
          </p:cNvPicPr>
          <p:nvPr>
            <p:ph sz="half" idx="2"/>
          </p:nvPr>
        </p:nvPicPr>
        <p:blipFill>
          <a:blip r:embed="rId3" cstate="print"/>
          <a:stretch>
            <a:fillRect/>
          </a:stretch>
        </p:blipFill>
        <p:spPr>
          <a:xfrm>
            <a:off x="1646239" y="2449513"/>
            <a:ext cx="1662109" cy="3951287"/>
          </a:xfrm>
        </p:spPr>
      </p:pic>
      <p:sp>
        <p:nvSpPr>
          <p:cNvPr id="5" name="Text Placeholder 4"/>
          <p:cNvSpPr>
            <a:spLocks noGrp="1"/>
          </p:cNvSpPr>
          <p:nvPr>
            <p:ph type="body" sz="quarter" idx="3"/>
          </p:nvPr>
        </p:nvSpPr>
        <p:spPr/>
        <p:txBody>
          <a:bodyPr/>
          <a:lstStyle/>
          <a:p>
            <a:pPr algn="ctr"/>
            <a:r>
              <a:rPr lang="en-GB" dirty="0" smtClean="0"/>
              <a:t>Designer?</a:t>
            </a:r>
            <a:endParaRPr lang="en-GB" dirty="0"/>
          </a:p>
        </p:txBody>
      </p:sp>
      <p:pic>
        <p:nvPicPr>
          <p:cNvPr id="8" name="Content Placeholder 7" descr="AnnaMarsh_700X540.jpg"/>
          <p:cNvPicPr>
            <a:picLocks noGrp="1" noChangeAspect="1"/>
          </p:cNvPicPr>
          <p:nvPr>
            <p:ph sz="quarter" idx="4"/>
          </p:nvPr>
        </p:nvPicPr>
        <p:blipFill>
          <a:blip r:embed="rId4" cstate="print"/>
          <a:stretch>
            <a:fillRect/>
          </a:stretch>
        </p:blipFill>
        <p:spPr>
          <a:xfrm>
            <a:off x="5141844" y="2449513"/>
            <a:ext cx="3048136" cy="3951287"/>
          </a:xfrm>
        </p:spPr>
      </p:pic>
      <p:sp>
        <p:nvSpPr>
          <p:cNvPr id="11" name="Equal 10"/>
          <p:cNvSpPr/>
          <p:nvPr/>
        </p:nvSpPr>
        <p:spPr>
          <a:xfrm>
            <a:off x="3779912" y="2492896"/>
            <a:ext cx="914400" cy="914400"/>
          </a:xfrm>
          <a:prstGeom prst="mathEqua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Slide Number Placeholder 9"/>
          <p:cNvSpPr>
            <a:spLocks noGrp="1"/>
          </p:cNvSpPr>
          <p:nvPr>
            <p:ph type="sldNum" sz="quarter" idx="12"/>
          </p:nvPr>
        </p:nvSpPr>
        <p:spPr/>
        <p:txBody>
          <a:bodyPr/>
          <a:lstStyle/>
          <a:p>
            <a:fld id="{54F9CC8B-6A0E-452E-BC83-7116485D58DE}" type="slidenum">
              <a:rPr lang="en-GB" smtClean="0"/>
              <a:pPr/>
              <a:t>42</a:t>
            </a:fld>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Matt Falcus"/>
          <p:cNvPicPr>
            <a:picLocks noChangeAspect="1" noChangeArrowheads="1"/>
          </p:cNvPicPr>
          <p:nvPr/>
        </p:nvPicPr>
        <p:blipFill>
          <a:blip r:embed="rId3" cstate="print"/>
          <a:srcRect/>
          <a:stretch>
            <a:fillRect/>
          </a:stretch>
        </p:blipFill>
        <p:spPr bwMode="auto">
          <a:xfrm>
            <a:off x="611560" y="3645024"/>
            <a:ext cx="1524000" cy="1524001"/>
          </a:xfrm>
          <a:prstGeom prst="rect">
            <a:avLst/>
          </a:prstGeom>
          <a:noFill/>
        </p:spPr>
      </p:pic>
      <p:sp>
        <p:nvSpPr>
          <p:cNvPr id="4" name="TextBox 3"/>
          <p:cNvSpPr txBox="1"/>
          <p:nvPr/>
        </p:nvSpPr>
        <p:spPr>
          <a:xfrm>
            <a:off x="467544" y="5373216"/>
            <a:ext cx="1930400" cy="923330"/>
          </a:xfrm>
          <a:prstGeom prst="rect">
            <a:avLst/>
          </a:prstGeom>
          <a:noFill/>
        </p:spPr>
        <p:txBody>
          <a:bodyPr wrap="none" rtlCol="0">
            <a:spAutoFit/>
          </a:bodyPr>
          <a:lstStyle/>
          <a:p>
            <a:r>
              <a:rPr lang="en-GB" dirty="0" smtClean="0"/>
              <a:t>Matt Falcus</a:t>
            </a:r>
          </a:p>
          <a:p>
            <a:r>
              <a:rPr lang="en-GB" dirty="0" smtClean="0"/>
              <a:t>Product Manager</a:t>
            </a:r>
          </a:p>
          <a:p>
            <a:r>
              <a:rPr lang="en-GB" dirty="0" smtClean="0"/>
              <a:t>Team 17 Software</a:t>
            </a:r>
            <a:endParaRPr lang="en-GB" dirty="0"/>
          </a:p>
        </p:txBody>
      </p:sp>
      <p:sp>
        <p:nvSpPr>
          <p:cNvPr id="5" name="Rounded Rectangular Callout 4"/>
          <p:cNvSpPr/>
          <p:nvPr/>
        </p:nvSpPr>
        <p:spPr>
          <a:xfrm>
            <a:off x="3851920" y="1844824"/>
            <a:ext cx="5112568" cy="2376264"/>
          </a:xfrm>
          <a:prstGeom prst="wedgeRoundRectCallout">
            <a:avLst>
              <a:gd name="adj1" fmla="val -83182"/>
              <a:gd name="adj2" fmla="val 62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As someone who wants to analyse our games, but with no detailed knowledge of how to query databases or program, I need the easy-to-use solutions with the pretty presentation, and I need our web guys to set them up. I suspect a lot of companies who are new to analytics will be the same - the staff who need to analyse are not qualified to deep data mine themselves. </a:t>
            </a:r>
            <a:endParaRPr lang="en-GB" dirty="0"/>
          </a:p>
        </p:txBody>
      </p:sp>
      <p:sp>
        <p:nvSpPr>
          <p:cNvPr id="6" name="Title 5"/>
          <p:cNvSpPr>
            <a:spLocks noGrp="1"/>
          </p:cNvSpPr>
          <p:nvPr>
            <p:ph type="title"/>
          </p:nvPr>
        </p:nvSpPr>
        <p:spPr/>
        <p:txBody>
          <a:bodyPr>
            <a:normAutofit/>
          </a:bodyPr>
          <a:lstStyle/>
          <a:p>
            <a:r>
              <a:rPr lang="en-GB" dirty="0" smtClean="0"/>
              <a:t>Product manager = data-miner? </a:t>
            </a:r>
            <a:endParaRPr lang="en-GB" dirty="0"/>
          </a:p>
        </p:txBody>
      </p:sp>
      <p:sp>
        <p:nvSpPr>
          <p:cNvPr id="7" name="Slide Number Placeholder 6"/>
          <p:cNvSpPr>
            <a:spLocks noGrp="1"/>
          </p:cNvSpPr>
          <p:nvPr>
            <p:ph type="sldNum" sz="quarter" idx="12"/>
          </p:nvPr>
        </p:nvSpPr>
        <p:spPr/>
        <p:txBody>
          <a:bodyPr/>
          <a:lstStyle/>
          <a:p>
            <a:fld id="{54F9CC8B-6A0E-452E-BC83-7116485D58DE}" type="slidenum">
              <a:rPr lang="en-GB" smtClean="0"/>
              <a:pPr/>
              <a:t>43</a:t>
            </a:fld>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600" dirty="0" smtClean="0"/>
              <a:t>Industry context</a:t>
            </a:r>
            <a:endParaRPr lang="en-GB" sz="3600" dirty="0"/>
          </a:p>
        </p:txBody>
      </p:sp>
      <p:sp>
        <p:nvSpPr>
          <p:cNvPr id="9" name="Text Placeholder 8"/>
          <p:cNvSpPr>
            <a:spLocks noGrp="1"/>
          </p:cNvSpPr>
          <p:nvPr>
            <p:ph type="body" sz="half" idx="4294967295"/>
          </p:nvPr>
        </p:nvSpPr>
        <p:spPr>
          <a:xfrm>
            <a:off x="0" y="1730375"/>
            <a:ext cx="2468563" cy="4572000"/>
          </a:xfrm>
        </p:spPr>
        <p:txBody>
          <a:bodyPr>
            <a:normAutofit lnSpcReduction="10000"/>
          </a:bodyPr>
          <a:lstStyle/>
          <a:p>
            <a:r>
              <a:rPr lang="en-GB" sz="2000" dirty="0" smtClean="0"/>
              <a:t>4</a:t>
            </a:r>
            <a:r>
              <a:rPr lang="en-GB" sz="2000" baseline="30000" dirty="0" smtClean="0"/>
              <a:t>th</a:t>
            </a:r>
            <a:r>
              <a:rPr lang="en-GB" sz="2000" dirty="0" smtClean="0"/>
              <a:t> producer globally</a:t>
            </a:r>
          </a:p>
          <a:p>
            <a:endParaRPr lang="en-GB" sz="2000" dirty="0" smtClean="0"/>
          </a:p>
          <a:p>
            <a:r>
              <a:rPr lang="en-GB" sz="2000" dirty="0" smtClean="0"/>
              <a:t>£1b to GDP</a:t>
            </a:r>
          </a:p>
          <a:p>
            <a:endParaRPr lang="en-GB" sz="2000" dirty="0" smtClean="0"/>
          </a:p>
          <a:p>
            <a:r>
              <a:rPr lang="en-GB" sz="2000" dirty="0" smtClean="0"/>
              <a:t>~4000 people</a:t>
            </a:r>
          </a:p>
          <a:p>
            <a:r>
              <a:rPr lang="en-GB" sz="2000" dirty="0" smtClean="0"/>
              <a:t> ~500 companies</a:t>
            </a:r>
          </a:p>
          <a:p>
            <a:endParaRPr lang="en-GB" sz="2000" dirty="0" smtClean="0"/>
          </a:p>
          <a:p>
            <a:pPr algn="r"/>
            <a:r>
              <a:rPr lang="en-GB" sz="2000" i="1" dirty="0" smtClean="0"/>
              <a:t>Skillset  (2008)</a:t>
            </a:r>
          </a:p>
          <a:p>
            <a:endParaRPr lang="en-GB" sz="2000" dirty="0" smtClean="0"/>
          </a:p>
          <a:p>
            <a:endParaRPr lang="en-GB" sz="2000" dirty="0" smtClean="0"/>
          </a:p>
          <a:p>
            <a:r>
              <a:rPr lang="en-GB" sz="2000" dirty="0" smtClean="0"/>
              <a:t>9,000 developers</a:t>
            </a:r>
          </a:p>
          <a:p>
            <a:r>
              <a:rPr lang="en-GB" sz="2000" dirty="0" smtClean="0"/>
              <a:t>down 11% from 2008</a:t>
            </a:r>
          </a:p>
          <a:p>
            <a:endParaRPr lang="en-GB" sz="2000" dirty="0" smtClean="0"/>
          </a:p>
          <a:p>
            <a:pPr algn="r"/>
            <a:r>
              <a:rPr lang="en-GB" sz="2000" i="1" dirty="0" smtClean="0"/>
              <a:t>TIGA (2011)</a:t>
            </a:r>
          </a:p>
          <a:p>
            <a:endParaRPr lang="en-GB" sz="2000" dirty="0"/>
          </a:p>
        </p:txBody>
      </p:sp>
      <p:sp>
        <p:nvSpPr>
          <p:cNvPr id="5" name="Rectangle 4"/>
          <p:cNvSpPr/>
          <p:nvPr/>
        </p:nvSpPr>
        <p:spPr>
          <a:xfrm>
            <a:off x="179512" y="6165304"/>
            <a:ext cx="8208912" cy="523220"/>
          </a:xfrm>
          <a:prstGeom prst="rect">
            <a:avLst/>
          </a:prstGeom>
        </p:spPr>
        <p:txBody>
          <a:bodyPr wrap="square">
            <a:spAutoFit/>
          </a:bodyPr>
          <a:lstStyle/>
          <a:p>
            <a:r>
              <a:rPr lang="en-GB" sz="1400" dirty="0" smtClean="0">
                <a:hlinkClick r:id="rId3"/>
              </a:rPr>
              <a:t>http://www.creativeskillset.org/uploads/pdf/asset_16891.pdf</a:t>
            </a:r>
            <a:r>
              <a:rPr lang="en-GB" sz="1400" dirty="0" smtClean="0"/>
              <a:t>, 19/9/2012</a:t>
            </a:r>
          </a:p>
          <a:p>
            <a:r>
              <a:rPr lang="en-GB" sz="1400" dirty="0" smtClean="0">
                <a:hlinkClick r:id="rId4"/>
              </a:rPr>
              <a:t>http://www.tiga.org/about-us-and-uk-games/uk-video-games-industry</a:t>
            </a:r>
            <a:r>
              <a:rPr lang="en-GB" sz="1400" dirty="0" smtClean="0"/>
              <a:t>, 19/9/2012</a:t>
            </a:r>
            <a:endParaRPr lang="en-GB" sz="1400" dirty="0"/>
          </a:p>
        </p:txBody>
      </p:sp>
      <p:graphicFrame>
        <p:nvGraphicFramePr>
          <p:cNvPr id="7" name="Chart 6"/>
          <p:cNvGraphicFramePr/>
          <p:nvPr/>
        </p:nvGraphicFramePr>
        <p:xfrm>
          <a:off x="2771800" y="1556792"/>
          <a:ext cx="6096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6" name="Slide Number Placeholder 5"/>
          <p:cNvSpPr>
            <a:spLocks noGrp="1"/>
          </p:cNvSpPr>
          <p:nvPr>
            <p:ph type="sldNum" sz="quarter" idx="12"/>
          </p:nvPr>
        </p:nvSpPr>
        <p:spPr/>
        <p:txBody>
          <a:bodyPr/>
          <a:lstStyle/>
          <a:p>
            <a:fld id="{54F9CC8B-6A0E-452E-BC83-7116485D58DE}" type="slidenum">
              <a:rPr lang="en-GB" smtClean="0"/>
              <a:pPr/>
              <a:t>44</a:t>
            </a:fld>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Discovery-driven</a:t>
            </a:r>
            <a:endParaRPr lang="en-GB" dirty="0"/>
          </a:p>
        </p:txBody>
      </p:sp>
      <p:sp>
        <p:nvSpPr>
          <p:cNvPr id="12" name="Text Placeholder 11"/>
          <p:cNvSpPr>
            <a:spLocks noGrp="1"/>
          </p:cNvSpPr>
          <p:nvPr>
            <p:ph type="body" idx="1"/>
          </p:nvPr>
        </p:nvSpPr>
        <p:spPr/>
        <p:txBody>
          <a:bodyPr/>
          <a:lstStyle/>
          <a:p>
            <a:r>
              <a:rPr lang="en-GB" dirty="0" smtClean="0"/>
              <a:t>not data-driven</a:t>
            </a:r>
            <a:endParaRPr lang="en-GB" dirty="0"/>
          </a:p>
        </p:txBody>
      </p:sp>
      <p:sp>
        <p:nvSpPr>
          <p:cNvPr id="4" name="Slide Number Placeholder 3"/>
          <p:cNvSpPr>
            <a:spLocks noGrp="1"/>
          </p:cNvSpPr>
          <p:nvPr>
            <p:ph type="sldNum" sz="quarter" idx="12"/>
          </p:nvPr>
        </p:nvSpPr>
        <p:spPr/>
        <p:txBody>
          <a:bodyPr/>
          <a:lstStyle/>
          <a:p>
            <a:fld id="{54F9CC8B-6A0E-452E-BC83-7116485D58DE}" type="slidenum">
              <a:rPr lang="en-GB" smtClean="0"/>
              <a:pPr/>
              <a:t>45</a:t>
            </a:fld>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GB" dirty="0" smtClean="0"/>
              <a:t>How to be discovery-driven</a:t>
            </a:r>
            <a:endParaRPr lang="en-GB" dirty="0"/>
          </a:p>
        </p:txBody>
      </p:sp>
      <p:sp>
        <p:nvSpPr>
          <p:cNvPr id="24" name="Text Placeholder 23"/>
          <p:cNvSpPr>
            <a:spLocks noGrp="1"/>
          </p:cNvSpPr>
          <p:nvPr>
            <p:ph type="body" idx="1"/>
          </p:nvPr>
        </p:nvSpPr>
        <p:spPr/>
        <p:txBody>
          <a:bodyPr>
            <a:normAutofit fontScale="92500"/>
          </a:bodyPr>
          <a:lstStyle/>
          <a:p>
            <a:r>
              <a:rPr lang="en-GB" dirty="0" smtClean="0"/>
              <a:t>focus on Questions that </a:t>
            </a:r>
            <a:endParaRPr lang="en-GB" dirty="0"/>
          </a:p>
        </p:txBody>
      </p:sp>
      <p:sp>
        <p:nvSpPr>
          <p:cNvPr id="25" name="Content Placeholder 24"/>
          <p:cNvSpPr>
            <a:spLocks noGrp="1"/>
          </p:cNvSpPr>
          <p:nvPr>
            <p:ph sz="half" idx="2"/>
          </p:nvPr>
        </p:nvSpPr>
        <p:spPr/>
        <p:txBody>
          <a:bodyPr>
            <a:normAutofit lnSpcReduction="10000"/>
          </a:bodyPr>
          <a:lstStyle/>
          <a:p>
            <a:r>
              <a:rPr lang="en-GB" dirty="0" smtClean="0"/>
              <a:t>are important</a:t>
            </a:r>
          </a:p>
          <a:p>
            <a:r>
              <a:rPr lang="en-GB" dirty="0" smtClean="0"/>
              <a:t>are interesting</a:t>
            </a:r>
          </a:p>
          <a:p>
            <a:r>
              <a:rPr lang="en-GB" dirty="0" smtClean="0"/>
              <a:t>are open, not closed</a:t>
            </a:r>
          </a:p>
          <a:p>
            <a:pPr lvl="1"/>
            <a:r>
              <a:rPr lang="en-GB" dirty="0" smtClean="0"/>
              <a:t>although may need to be operationalised as yes/no </a:t>
            </a:r>
          </a:p>
          <a:p>
            <a:r>
              <a:rPr lang="en-GB" dirty="0" smtClean="0"/>
              <a:t>connect to concerns and curiosities about</a:t>
            </a:r>
          </a:p>
          <a:p>
            <a:pPr lvl="1"/>
            <a:r>
              <a:rPr lang="en-GB" dirty="0" smtClean="0"/>
              <a:t> your design, and </a:t>
            </a:r>
          </a:p>
          <a:p>
            <a:pPr lvl="1"/>
            <a:r>
              <a:rPr lang="en-GB" dirty="0" smtClean="0"/>
              <a:t>how people use it, and</a:t>
            </a:r>
          </a:p>
          <a:p>
            <a:pPr lvl="1"/>
            <a:r>
              <a:rPr lang="en-GB" dirty="0" smtClean="0"/>
              <a:t>how it will evolve</a:t>
            </a:r>
          </a:p>
          <a:p>
            <a:r>
              <a:rPr lang="en-GB" dirty="0" smtClean="0"/>
              <a:t>emerge from answers</a:t>
            </a:r>
          </a:p>
        </p:txBody>
      </p:sp>
      <p:sp>
        <p:nvSpPr>
          <p:cNvPr id="26" name="Text Placeholder 25"/>
          <p:cNvSpPr>
            <a:spLocks noGrp="1"/>
          </p:cNvSpPr>
          <p:nvPr>
            <p:ph type="body" sz="quarter" idx="3"/>
          </p:nvPr>
        </p:nvSpPr>
        <p:spPr/>
        <p:txBody>
          <a:bodyPr/>
          <a:lstStyle/>
          <a:p>
            <a:r>
              <a:rPr lang="en-GB" dirty="0" smtClean="0"/>
              <a:t>seek Answers that</a:t>
            </a:r>
            <a:endParaRPr lang="en-GB" dirty="0"/>
          </a:p>
        </p:txBody>
      </p:sp>
      <p:sp>
        <p:nvSpPr>
          <p:cNvPr id="27" name="Content Placeholder 26"/>
          <p:cNvSpPr>
            <a:spLocks noGrp="1"/>
          </p:cNvSpPr>
          <p:nvPr>
            <p:ph sz="quarter" idx="4"/>
          </p:nvPr>
        </p:nvSpPr>
        <p:spPr/>
        <p:txBody>
          <a:bodyPr/>
          <a:lstStyle/>
          <a:p>
            <a:r>
              <a:rPr lang="en-GB" dirty="0" smtClean="0"/>
              <a:t>are actionable </a:t>
            </a:r>
          </a:p>
          <a:p>
            <a:pPr lvl="1"/>
            <a:r>
              <a:rPr lang="en-GB" dirty="0" smtClean="0"/>
              <a:t>but also</a:t>
            </a:r>
          </a:p>
          <a:p>
            <a:r>
              <a:rPr lang="en-GB" dirty="0" smtClean="0"/>
              <a:t>lead to more questions</a:t>
            </a:r>
            <a:endParaRPr lang="en-GB" dirty="0"/>
          </a:p>
        </p:txBody>
      </p:sp>
      <p:sp>
        <p:nvSpPr>
          <p:cNvPr id="7" name="Slide Number Placeholder 6"/>
          <p:cNvSpPr>
            <a:spLocks noGrp="1"/>
          </p:cNvSpPr>
          <p:nvPr>
            <p:ph type="sldNum" sz="quarter" idx="12"/>
          </p:nvPr>
        </p:nvSpPr>
        <p:spPr/>
        <p:txBody>
          <a:bodyPr/>
          <a:lstStyle/>
          <a:p>
            <a:fld id="{54F9CC8B-6A0E-452E-BC83-7116485D58DE}" type="slidenum">
              <a:rPr lang="en-GB" smtClean="0"/>
              <a:pPr/>
              <a:t>46</a:t>
            </a:fld>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There’s no shortage of theories</a:t>
            </a:r>
            <a:endParaRPr lang="en-GB" dirty="0"/>
          </a:p>
        </p:txBody>
      </p:sp>
      <p:sp>
        <p:nvSpPr>
          <p:cNvPr id="5" name="Rectangle 4"/>
          <p:cNvSpPr/>
          <p:nvPr/>
        </p:nvSpPr>
        <p:spPr>
          <a:xfrm>
            <a:off x="0" y="5661248"/>
            <a:ext cx="8568952" cy="246221"/>
          </a:xfrm>
          <a:prstGeom prst="rect">
            <a:avLst/>
          </a:prstGeom>
        </p:spPr>
        <p:txBody>
          <a:bodyPr wrap="square">
            <a:spAutoFit/>
          </a:bodyPr>
          <a:lstStyle/>
          <a:p>
            <a:r>
              <a:rPr lang="en-GB" sz="1000" dirty="0" smtClean="0"/>
              <a:t>Image of Sigmund Freud, Library of Congress, Prints &amp; Photographs Division, Sigmund Freud Collection, LC-DIG-ppmsca-23761. </a:t>
            </a:r>
            <a:endParaRPr lang="en-GB" sz="1000" dirty="0"/>
          </a:p>
        </p:txBody>
      </p:sp>
      <p:pic>
        <p:nvPicPr>
          <p:cNvPr id="34820" name="Picture 4" descr=" - Larger images available only at The Library of Congress"/>
          <p:cNvPicPr>
            <a:picLocks noChangeAspect="1" noChangeArrowheads="1"/>
          </p:cNvPicPr>
          <p:nvPr/>
        </p:nvPicPr>
        <p:blipFill>
          <a:blip r:embed="rId3" cstate="print"/>
          <a:srcRect/>
          <a:stretch>
            <a:fillRect/>
          </a:stretch>
        </p:blipFill>
        <p:spPr bwMode="auto">
          <a:xfrm>
            <a:off x="323528" y="2204864"/>
            <a:ext cx="933450" cy="1428750"/>
          </a:xfrm>
          <a:prstGeom prst="rect">
            <a:avLst/>
          </a:prstGeom>
          <a:noFill/>
        </p:spPr>
      </p:pic>
      <p:sp>
        <p:nvSpPr>
          <p:cNvPr id="7" name="Rectangle 6"/>
          <p:cNvSpPr/>
          <p:nvPr/>
        </p:nvSpPr>
        <p:spPr>
          <a:xfrm>
            <a:off x="0" y="6093296"/>
            <a:ext cx="8640960" cy="400110"/>
          </a:xfrm>
          <a:prstGeom prst="rect">
            <a:avLst/>
          </a:prstGeom>
        </p:spPr>
        <p:txBody>
          <a:bodyPr wrap="square">
            <a:spAutoFit/>
          </a:bodyPr>
          <a:lstStyle/>
          <a:p>
            <a:r>
              <a:rPr lang="en-GB" sz="1000" dirty="0" smtClean="0"/>
              <a:t>Fogg Behaviour model reproduced with permission from B J Fogg </a:t>
            </a:r>
            <a:r>
              <a:rPr lang="en-GB" sz="1000" dirty="0" smtClean="0">
                <a:hlinkClick r:id="rId4"/>
              </a:rPr>
              <a:t>http://www.behaviormodel.org/index_files/pasted-graphic.jpg</a:t>
            </a:r>
            <a:r>
              <a:rPr lang="en-GB" sz="1000" dirty="0" smtClean="0"/>
              <a:t/>
            </a:r>
            <a:br>
              <a:rPr lang="en-GB" sz="1000" dirty="0" smtClean="0"/>
            </a:br>
            <a:endParaRPr lang="en-GB" sz="1000" dirty="0"/>
          </a:p>
        </p:txBody>
      </p:sp>
      <p:pic>
        <p:nvPicPr>
          <p:cNvPr id="34822" name="Picture 6" descr="http://www.behaviormodel.org/index_files/pasted-graphic.jpg"/>
          <p:cNvPicPr>
            <a:picLocks noChangeAspect="1" noChangeArrowheads="1"/>
          </p:cNvPicPr>
          <p:nvPr/>
        </p:nvPicPr>
        <p:blipFill>
          <a:blip r:embed="rId5" cstate="print"/>
          <a:srcRect/>
          <a:stretch>
            <a:fillRect/>
          </a:stretch>
        </p:blipFill>
        <p:spPr bwMode="auto">
          <a:xfrm>
            <a:off x="4572000" y="1772816"/>
            <a:ext cx="4210050" cy="3305175"/>
          </a:xfrm>
          <a:prstGeom prst="rect">
            <a:avLst/>
          </a:prstGeom>
          <a:noFill/>
        </p:spPr>
      </p:pic>
      <p:sp>
        <p:nvSpPr>
          <p:cNvPr id="9" name="Rectangle 8"/>
          <p:cNvSpPr/>
          <p:nvPr/>
        </p:nvSpPr>
        <p:spPr>
          <a:xfrm>
            <a:off x="0" y="5877272"/>
            <a:ext cx="8964488" cy="246221"/>
          </a:xfrm>
          <a:prstGeom prst="rect">
            <a:avLst/>
          </a:prstGeom>
        </p:spPr>
        <p:txBody>
          <a:bodyPr wrap="square">
            <a:spAutoFit/>
          </a:bodyPr>
          <a:lstStyle/>
          <a:p>
            <a:r>
              <a:rPr lang="en-GB" sz="1000" dirty="0" smtClean="0"/>
              <a:t>Image of Amos Tversky, Stanford News Network, http://psycnet.apa.org/journals/amp/58/9/images/amp_58_9_723_fig1a.jpg</a:t>
            </a:r>
            <a:endParaRPr lang="en-GB" sz="1000" dirty="0"/>
          </a:p>
        </p:txBody>
      </p:sp>
      <p:pic>
        <p:nvPicPr>
          <p:cNvPr id="34824" name="Picture 8" descr="http://psycnet.apa.org/journals/amp/58/9/images/amp_58_9_723_fig1a.jpg"/>
          <p:cNvPicPr>
            <a:picLocks noChangeAspect="1" noChangeArrowheads="1"/>
          </p:cNvPicPr>
          <p:nvPr/>
        </p:nvPicPr>
        <p:blipFill>
          <a:blip r:embed="rId6" cstate="print"/>
          <a:srcRect/>
          <a:stretch>
            <a:fillRect/>
          </a:stretch>
        </p:blipFill>
        <p:spPr bwMode="auto">
          <a:xfrm>
            <a:off x="323528" y="4077072"/>
            <a:ext cx="792480" cy="1203960"/>
          </a:xfrm>
          <a:prstGeom prst="rect">
            <a:avLst/>
          </a:prstGeom>
          <a:noFill/>
        </p:spPr>
      </p:pic>
      <p:pic>
        <p:nvPicPr>
          <p:cNvPr id="34826" name="Picture 10" descr="http://upload.wikimedia.org/wikipedia/commons/thumb/f/f6/Challenge_vs_skill.svg/300px-Challenge_vs_skill.svg.png"/>
          <p:cNvPicPr>
            <a:picLocks noChangeAspect="1" noChangeArrowheads="1"/>
          </p:cNvPicPr>
          <p:nvPr/>
        </p:nvPicPr>
        <p:blipFill>
          <a:blip r:embed="rId7" cstate="print"/>
          <a:srcRect/>
          <a:stretch>
            <a:fillRect/>
          </a:stretch>
        </p:blipFill>
        <p:spPr bwMode="auto">
          <a:xfrm>
            <a:off x="1619672" y="1772816"/>
            <a:ext cx="2857500" cy="2781300"/>
          </a:xfrm>
          <a:prstGeom prst="rect">
            <a:avLst/>
          </a:prstGeom>
          <a:noFill/>
        </p:spPr>
      </p:pic>
      <p:sp>
        <p:nvSpPr>
          <p:cNvPr id="12" name="TextBox 11"/>
          <p:cNvSpPr txBox="1"/>
          <p:nvPr/>
        </p:nvSpPr>
        <p:spPr>
          <a:xfrm>
            <a:off x="0" y="6309320"/>
            <a:ext cx="8892480" cy="246221"/>
          </a:xfrm>
          <a:prstGeom prst="rect">
            <a:avLst/>
          </a:prstGeom>
          <a:noFill/>
        </p:spPr>
        <p:txBody>
          <a:bodyPr wrap="square" rtlCol="0">
            <a:spAutoFit/>
          </a:bodyPr>
          <a:lstStyle/>
          <a:p>
            <a:r>
              <a:rPr lang="en-GB" sz="1000" dirty="0" smtClean="0"/>
              <a:t>Csikszentmihalyi Flow model, http://upload.wikimedia.org/wikipedia/commons/thumb/f/f6/Challenge_vs_skill.svg/300px-Challenge_vs_skill.svg.png</a:t>
            </a:r>
            <a:endParaRPr lang="en-GB" sz="1000" dirty="0"/>
          </a:p>
        </p:txBody>
      </p:sp>
      <p:sp>
        <p:nvSpPr>
          <p:cNvPr id="13" name="TextBox 12"/>
          <p:cNvSpPr txBox="1"/>
          <p:nvPr/>
        </p:nvSpPr>
        <p:spPr>
          <a:xfrm>
            <a:off x="179512" y="1556792"/>
            <a:ext cx="1300356" cy="646331"/>
          </a:xfrm>
          <a:prstGeom prst="rect">
            <a:avLst/>
          </a:prstGeom>
          <a:noFill/>
        </p:spPr>
        <p:txBody>
          <a:bodyPr wrap="none" rtlCol="0">
            <a:spAutoFit/>
          </a:bodyPr>
          <a:lstStyle/>
          <a:p>
            <a:r>
              <a:rPr lang="en-GB" dirty="0" smtClean="0"/>
              <a:t>Depth</a:t>
            </a:r>
          </a:p>
          <a:p>
            <a:r>
              <a:rPr lang="en-GB" dirty="0" smtClean="0"/>
              <a:t>psychology</a:t>
            </a:r>
            <a:endParaRPr lang="en-GB" dirty="0"/>
          </a:p>
        </p:txBody>
      </p:sp>
      <p:sp>
        <p:nvSpPr>
          <p:cNvPr id="14" name="TextBox 13"/>
          <p:cNvSpPr txBox="1"/>
          <p:nvPr/>
        </p:nvSpPr>
        <p:spPr>
          <a:xfrm>
            <a:off x="1115616" y="4653136"/>
            <a:ext cx="1354858" cy="646331"/>
          </a:xfrm>
          <a:prstGeom prst="rect">
            <a:avLst/>
          </a:prstGeom>
          <a:noFill/>
        </p:spPr>
        <p:txBody>
          <a:bodyPr wrap="none" rtlCol="0">
            <a:spAutoFit/>
          </a:bodyPr>
          <a:lstStyle/>
          <a:p>
            <a:r>
              <a:rPr lang="en-GB" dirty="0" smtClean="0"/>
              <a:t>Behavioural</a:t>
            </a:r>
          </a:p>
          <a:p>
            <a:r>
              <a:rPr lang="en-GB" dirty="0" smtClean="0"/>
              <a:t>economics</a:t>
            </a:r>
          </a:p>
        </p:txBody>
      </p:sp>
      <p:sp>
        <p:nvSpPr>
          <p:cNvPr id="15" name="TextBox 14"/>
          <p:cNvSpPr txBox="1"/>
          <p:nvPr/>
        </p:nvSpPr>
        <p:spPr>
          <a:xfrm>
            <a:off x="7020272" y="5229200"/>
            <a:ext cx="1632178" cy="369332"/>
          </a:xfrm>
          <a:prstGeom prst="rect">
            <a:avLst/>
          </a:prstGeom>
          <a:solidFill>
            <a:schemeClr val="accent5"/>
          </a:solidFill>
        </p:spPr>
        <p:txBody>
          <a:bodyPr wrap="none" rtlCol="0">
            <a:spAutoFit/>
          </a:bodyPr>
          <a:lstStyle/>
          <a:p>
            <a:r>
              <a:rPr lang="en-GB" dirty="0" smtClean="0"/>
              <a:t>+ “personality”</a:t>
            </a:r>
            <a:endParaRPr lang="en-GB" dirty="0"/>
          </a:p>
        </p:txBody>
      </p:sp>
      <p:sp>
        <p:nvSpPr>
          <p:cNvPr id="16" name="Rectangle 15"/>
          <p:cNvSpPr/>
          <p:nvPr/>
        </p:nvSpPr>
        <p:spPr>
          <a:xfrm>
            <a:off x="1475656" y="1484784"/>
            <a:ext cx="3029997" cy="369332"/>
          </a:xfrm>
          <a:prstGeom prst="rect">
            <a:avLst/>
          </a:prstGeom>
        </p:spPr>
        <p:txBody>
          <a:bodyPr wrap="none">
            <a:spAutoFit/>
          </a:bodyPr>
          <a:lstStyle/>
          <a:p>
            <a:r>
              <a:rPr lang="en-GB" dirty="0" smtClean="0"/>
              <a:t>Csikszentmihalyi Flow model</a:t>
            </a:r>
            <a:endParaRPr lang="en-GB" dirty="0"/>
          </a:p>
        </p:txBody>
      </p:sp>
      <p:sp>
        <p:nvSpPr>
          <p:cNvPr id="17" name="Slide Number Placeholder 16"/>
          <p:cNvSpPr>
            <a:spLocks noGrp="1"/>
          </p:cNvSpPr>
          <p:nvPr>
            <p:ph type="sldNum" sz="quarter" idx="12"/>
          </p:nvPr>
        </p:nvSpPr>
        <p:spPr/>
        <p:txBody>
          <a:bodyPr/>
          <a:lstStyle/>
          <a:p>
            <a:fld id="{54F9CC8B-6A0E-452E-BC83-7116485D58DE}" type="slidenum">
              <a:rPr lang="en-GB" smtClean="0"/>
              <a:pPr/>
              <a:t>47</a:t>
            </a:fld>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Games have lots, too</a:t>
            </a:r>
            <a:endParaRPr lang="en-GB" dirty="0"/>
          </a:p>
        </p:txBody>
      </p:sp>
      <p:pic>
        <p:nvPicPr>
          <p:cNvPr id="78850" name="Picture 2" descr="BrainHex"/>
          <p:cNvPicPr>
            <a:picLocks noChangeAspect="1" noChangeArrowheads="1"/>
          </p:cNvPicPr>
          <p:nvPr/>
        </p:nvPicPr>
        <p:blipFill>
          <a:blip r:embed="rId3" cstate="print"/>
          <a:srcRect/>
          <a:stretch>
            <a:fillRect/>
          </a:stretch>
        </p:blipFill>
        <p:spPr bwMode="auto">
          <a:xfrm>
            <a:off x="4716016" y="2471514"/>
            <a:ext cx="4286250" cy="3333750"/>
          </a:xfrm>
          <a:prstGeom prst="rect">
            <a:avLst/>
          </a:prstGeom>
          <a:noFill/>
        </p:spPr>
      </p:pic>
      <p:sp>
        <p:nvSpPr>
          <p:cNvPr id="4" name="TextBox 3"/>
          <p:cNvSpPr txBox="1"/>
          <p:nvPr/>
        </p:nvSpPr>
        <p:spPr>
          <a:xfrm>
            <a:off x="6372200" y="5949280"/>
            <a:ext cx="1138453" cy="461665"/>
          </a:xfrm>
          <a:prstGeom prst="rect">
            <a:avLst/>
          </a:prstGeom>
          <a:noFill/>
        </p:spPr>
        <p:txBody>
          <a:bodyPr wrap="none" rtlCol="0">
            <a:spAutoFit/>
          </a:bodyPr>
          <a:lstStyle/>
          <a:p>
            <a:r>
              <a:rPr lang="en-GB" sz="1200" dirty="0" smtClean="0"/>
              <a:t>Chris Bateman</a:t>
            </a:r>
          </a:p>
          <a:p>
            <a:r>
              <a:rPr lang="en-GB" sz="1200" dirty="0" smtClean="0"/>
              <a:t>brainhex.com</a:t>
            </a:r>
            <a:endParaRPr lang="en-GB" sz="1200" dirty="0"/>
          </a:p>
        </p:txBody>
      </p:sp>
      <p:pic>
        <p:nvPicPr>
          <p:cNvPr id="38914" name="Picture 2" descr="http://tadhgkelly.typepad.com/.a/6a0120a8f8e2b8970b01675f144167970b-pi"/>
          <p:cNvPicPr>
            <a:picLocks noChangeAspect="1" noChangeArrowheads="1"/>
          </p:cNvPicPr>
          <p:nvPr/>
        </p:nvPicPr>
        <p:blipFill>
          <a:blip r:embed="rId4" cstate="print"/>
          <a:srcRect/>
          <a:stretch>
            <a:fillRect/>
          </a:stretch>
        </p:blipFill>
        <p:spPr bwMode="auto">
          <a:xfrm>
            <a:off x="0" y="1886668"/>
            <a:ext cx="4667250" cy="4638676"/>
          </a:xfrm>
          <a:prstGeom prst="rect">
            <a:avLst/>
          </a:prstGeom>
          <a:noFill/>
        </p:spPr>
      </p:pic>
      <p:sp>
        <p:nvSpPr>
          <p:cNvPr id="7" name="Rectangle 6"/>
          <p:cNvSpPr/>
          <p:nvPr/>
        </p:nvSpPr>
        <p:spPr>
          <a:xfrm>
            <a:off x="179512" y="6237312"/>
            <a:ext cx="5400600" cy="461665"/>
          </a:xfrm>
          <a:prstGeom prst="rect">
            <a:avLst/>
          </a:prstGeom>
        </p:spPr>
        <p:txBody>
          <a:bodyPr wrap="square">
            <a:spAutoFit/>
          </a:bodyPr>
          <a:lstStyle/>
          <a:p>
            <a:r>
              <a:rPr lang="en-GB" sz="1200" dirty="0" smtClean="0"/>
              <a:t>Tadgh Kelly</a:t>
            </a:r>
          </a:p>
          <a:p>
            <a:r>
              <a:rPr lang="en-GB" sz="1200" dirty="0" smtClean="0"/>
              <a:t>http://www.whatgamesare.com/2011/12/the-four-lenses-of-game-making.html</a:t>
            </a:r>
            <a:endParaRPr lang="en-GB" sz="1200" dirty="0"/>
          </a:p>
        </p:txBody>
      </p:sp>
      <p:sp>
        <p:nvSpPr>
          <p:cNvPr id="8" name="TextBox 7"/>
          <p:cNvSpPr txBox="1"/>
          <p:nvPr/>
        </p:nvSpPr>
        <p:spPr>
          <a:xfrm>
            <a:off x="323528" y="1700808"/>
            <a:ext cx="1353256" cy="369332"/>
          </a:xfrm>
          <a:prstGeom prst="rect">
            <a:avLst/>
          </a:prstGeom>
          <a:noFill/>
        </p:spPr>
        <p:txBody>
          <a:bodyPr wrap="none" rtlCol="0">
            <a:spAutoFit/>
          </a:bodyPr>
          <a:lstStyle/>
          <a:p>
            <a:r>
              <a:rPr lang="en-GB" dirty="0" smtClean="0"/>
              <a:t>Game types</a:t>
            </a:r>
            <a:endParaRPr lang="en-GB" dirty="0"/>
          </a:p>
        </p:txBody>
      </p:sp>
      <p:sp>
        <p:nvSpPr>
          <p:cNvPr id="9" name="TextBox 8"/>
          <p:cNvSpPr txBox="1"/>
          <p:nvPr/>
        </p:nvSpPr>
        <p:spPr>
          <a:xfrm>
            <a:off x="4932040" y="1700808"/>
            <a:ext cx="1391728" cy="369332"/>
          </a:xfrm>
          <a:prstGeom prst="rect">
            <a:avLst/>
          </a:prstGeom>
          <a:noFill/>
        </p:spPr>
        <p:txBody>
          <a:bodyPr wrap="none" rtlCol="0">
            <a:spAutoFit/>
          </a:bodyPr>
          <a:lstStyle/>
          <a:p>
            <a:r>
              <a:rPr lang="en-GB" dirty="0" smtClean="0"/>
              <a:t>Player types</a:t>
            </a:r>
            <a:endParaRPr lang="en-GB" dirty="0"/>
          </a:p>
        </p:txBody>
      </p:sp>
      <p:sp>
        <p:nvSpPr>
          <p:cNvPr id="10" name="Slide Number Placeholder 9"/>
          <p:cNvSpPr>
            <a:spLocks noGrp="1"/>
          </p:cNvSpPr>
          <p:nvPr>
            <p:ph type="sldNum" sz="quarter" idx="12"/>
          </p:nvPr>
        </p:nvSpPr>
        <p:spPr/>
        <p:txBody>
          <a:bodyPr/>
          <a:lstStyle/>
          <a:p>
            <a:fld id="{54F9CC8B-6A0E-452E-BC83-7116485D58DE}" type="slidenum">
              <a:rPr lang="en-GB" smtClean="0"/>
              <a:pPr/>
              <a:t>48</a:t>
            </a:fld>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611560" y="2132856"/>
            <a:ext cx="4248472" cy="4248472"/>
          </a:xfrm>
          <a:prstGeom prst="rect">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899592" y="2420888"/>
            <a:ext cx="3200400" cy="3363912"/>
            <a:chOff x="2564851" y="2956907"/>
            <a:chExt cx="3200400" cy="3363912"/>
          </a:xfrm>
        </p:grpSpPr>
        <p:sp>
          <p:nvSpPr>
            <p:cNvPr id="10" name="Text Box 3"/>
            <p:cNvSpPr txBox="1">
              <a:spLocks noChangeArrowheads="1"/>
            </p:cNvSpPr>
            <p:nvPr/>
          </p:nvSpPr>
          <p:spPr bwMode="auto">
            <a:xfrm>
              <a:off x="3925339" y="4366607"/>
              <a:ext cx="1098550" cy="5857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GB" sz="3200" dirty="0">
                  <a:solidFill>
                    <a:schemeClr val="accent6">
                      <a:lumMod val="60000"/>
                      <a:lumOff val="40000"/>
                    </a:schemeClr>
                  </a:solidFill>
                  <a:latin typeface="+mn-lt"/>
                </a:rPr>
                <a:t>Think</a:t>
              </a:r>
            </a:p>
          </p:txBody>
        </p:sp>
        <p:sp>
          <p:nvSpPr>
            <p:cNvPr id="11" name="Text Box 4"/>
            <p:cNvSpPr txBox="1">
              <a:spLocks noChangeArrowheads="1"/>
            </p:cNvSpPr>
            <p:nvPr/>
          </p:nvSpPr>
          <p:spPr bwMode="auto">
            <a:xfrm>
              <a:off x="3996776" y="5735032"/>
              <a:ext cx="976313" cy="585787"/>
            </a:xfrm>
            <a:prstGeom prst="rect">
              <a:avLst/>
            </a:prstGeom>
            <a:noFill/>
            <a:ln w="9525">
              <a:noFill/>
              <a:miter lim="800000"/>
              <a:headEnd/>
              <a:tailEnd/>
            </a:ln>
          </p:spPr>
          <p:txBody>
            <a:bodyPr wrap="none">
              <a:spAutoFit/>
            </a:bodyPr>
            <a:lstStyle/>
            <a:p>
              <a:r>
                <a:rPr lang="en-GB" sz="3200" dirty="0">
                  <a:solidFill>
                    <a:schemeClr val="accent1"/>
                  </a:solidFill>
                  <a:latin typeface="Calibri" pitchFamily="34" charset="0"/>
                </a:rPr>
                <a:t>Look</a:t>
              </a:r>
            </a:p>
          </p:txBody>
        </p:sp>
        <p:sp>
          <p:nvSpPr>
            <p:cNvPr id="12" name="AutoShape 5"/>
            <p:cNvSpPr>
              <a:spLocks noChangeArrowheads="1"/>
            </p:cNvSpPr>
            <p:nvPr/>
          </p:nvSpPr>
          <p:spPr bwMode="auto">
            <a:xfrm>
              <a:off x="3204614" y="4582507"/>
              <a:ext cx="647700" cy="1728787"/>
            </a:xfrm>
            <a:prstGeom prst="curvedRightArrow">
              <a:avLst>
                <a:gd name="adj1" fmla="val 53382"/>
                <a:gd name="adj2" fmla="val 106765"/>
                <a:gd name="adj3" fmla="val 33333"/>
              </a:avLst>
            </a:prstGeom>
            <a:solidFill>
              <a:schemeClr val="accent2">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GB" dirty="0">
                <a:latin typeface="+mn-lt"/>
              </a:endParaRPr>
            </a:p>
          </p:txBody>
        </p:sp>
        <p:sp>
          <p:nvSpPr>
            <p:cNvPr id="13" name="AutoShape 6"/>
            <p:cNvSpPr>
              <a:spLocks noChangeArrowheads="1"/>
            </p:cNvSpPr>
            <p:nvPr/>
          </p:nvSpPr>
          <p:spPr bwMode="auto">
            <a:xfrm rot="10800000">
              <a:off x="5117551" y="4511069"/>
              <a:ext cx="647700" cy="1728788"/>
            </a:xfrm>
            <a:prstGeom prst="curvedRightArrow">
              <a:avLst>
                <a:gd name="adj1" fmla="val 53382"/>
                <a:gd name="adj2" fmla="val 106765"/>
                <a:gd name="adj3" fmla="val 33333"/>
              </a:avLst>
            </a:prstGeom>
            <a:solidFill>
              <a:schemeClr val="accent3">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GB" dirty="0">
                <a:latin typeface="+mn-lt"/>
              </a:endParaRPr>
            </a:p>
          </p:txBody>
        </p:sp>
        <p:sp>
          <p:nvSpPr>
            <p:cNvPr id="14" name="AutoShape 8"/>
            <p:cNvSpPr>
              <a:spLocks noChangeArrowheads="1"/>
            </p:cNvSpPr>
            <p:nvPr/>
          </p:nvSpPr>
          <p:spPr bwMode="auto">
            <a:xfrm rot="20117681" flipH="1">
              <a:off x="2564851" y="3536344"/>
              <a:ext cx="1431925" cy="1046163"/>
            </a:xfrm>
            <a:prstGeom prst="curvedDownArrow">
              <a:avLst>
                <a:gd name="adj1" fmla="val 27375"/>
                <a:gd name="adj2" fmla="val 54750"/>
                <a:gd name="adj3" fmla="val 33333"/>
              </a:avLst>
            </a:prstGeom>
            <a:solidFill>
              <a:schemeClr val="tx2">
                <a:lumMod val="50000"/>
              </a:schemeClr>
            </a:solidFill>
            <a:ln w="9525">
              <a:solidFill>
                <a:schemeClr val="tx1"/>
              </a:solidFill>
              <a:miter lim="800000"/>
              <a:headEnd/>
              <a:tailEnd/>
            </a:ln>
          </p:spPr>
          <p:txBody>
            <a:bodyPr wrap="none" anchor="ctr"/>
            <a:lstStyle/>
            <a:p>
              <a:endParaRPr lang="en-GB" dirty="0">
                <a:latin typeface="Calibri" pitchFamily="34" charset="0"/>
              </a:endParaRPr>
            </a:p>
          </p:txBody>
        </p:sp>
        <p:sp>
          <p:nvSpPr>
            <p:cNvPr id="15" name="Text Box 9"/>
            <p:cNvSpPr txBox="1">
              <a:spLocks noChangeArrowheads="1"/>
            </p:cNvSpPr>
            <p:nvPr/>
          </p:nvSpPr>
          <p:spPr bwMode="auto">
            <a:xfrm>
              <a:off x="2564851" y="2956907"/>
              <a:ext cx="1428750" cy="585787"/>
            </a:xfrm>
            <a:prstGeom prst="rect">
              <a:avLst/>
            </a:prstGeom>
            <a:noFill/>
            <a:ln w="9525">
              <a:noFill/>
              <a:miter lim="800000"/>
              <a:headEnd/>
              <a:tailEnd/>
            </a:ln>
          </p:spPr>
          <p:txBody>
            <a:bodyPr wrap="none">
              <a:spAutoFit/>
            </a:bodyPr>
            <a:lstStyle/>
            <a:p>
              <a:r>
                <a:rPr lang="en-GB" sz="3200" dirty="0">
                  <a:solidFill>
                    <a:srgbClr val="92D050"/>
                  </a:solidFill>
                  <a:latin typeface="Calibri" pitchFamily="34" charset="0"/>
                </a:rPr>
                <a:t>Change</a:t>
              </a:r>
            </a:p>
          </p:txBody>
        </p:sp>
      </p:grpSp>
      <p:sp>
        <p:nvSpPr>
          <p:cNvPr id="16" name="Title 15"/>
          <p:cNvSpPr>
            <a:spLocks noGrp="1"/>
          </p:cNvSpPr>
          <p:nvPr>
            <p:ph type="title"/>
          </p:nvPr>
        </p:nvSpPr>
        <p:spPr/>
        <p:txBody>
          <a:bodyPr/>
          <a:lstStyle/>
          <a:p>
            <a:r>
              <a:rPr lang="en-GB" dirty="0" smtClean="0"/>
              <a:t>Core mechanic: design quest</a:t>
            </a:r>
            <a:endParaRPr lang="en-GB" dirty="0"/>
          </a:p>
        </p:txBody>
      </p:sp>
      <p:sp>
        <p:nvSpPr>
          <p:cNvPr id="19" name="TextBox 18"/>
          <p:cNvSpPr txBox="1"/>
          <p:nvPr/>
        </p:nvSpPr>
        <p:spPr>
          <a:xfrm>
            <a:off x="539552" y="1700808"/>
            <a:ext cx="2949846" cy="369332"/>
          </a:xfrm>
          <a:prstGeom prst="rect">
            <a:avLst/>
          </a:prstGeom>
          <a:noFill/>
        </p:spPr>
        <p:txBody>
          <a:bodyPr wrap="none" rtlCol="0">
            <a:spAutoFit/>
          </a:bodyPr>
          <a:lstStyle/>
          <a:p>
            <a:r>
              <a:rPr lang="en-GB" dirty="0" smtClean="0"/>
              <a:t>A question bigger than itself</a:t>
            </a:r>
            <a:endParaRPr lang="en-GB" dirty="0"/>
          </a:p>
        </p:txBody>
      </p:sp>
      <p:sp>
        <p:nvSpPr>
          <p:cNvPr id="18" name="Slide Number Placeholder 17"/>
          <p:cNvSpPr>
            <a:spLocks noGrp="1"/>
          </p:cNvSpPr>
          <p:nvPr>
            <p:ph type="sldNum" sz="quarter" idx="12"/>
          </p:nvPr>
        </p:nvSpPr>
        <p:spPr/>
        <p:txBody>
          <a:bodyPr/>
          <a:lstStyle/>
          <a:p>
            <a:fld id="{54F9CC8B-6A0E-452E-BC83-7116485D58DE}" type="slidenum">
              <a:rPr lang="en-GB" smtClean="0"/>
              <a:pPr/>
              <a:t>49</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GB" sz="3100" dirty="0" smtClean="0">
                <a:solidFill>
                  <a:schemeClr val="bg2">
                    <a:lumMod val="75000"/>
                  </a:schemeClr>
                </a:solidFill>
              </a:rPr>
              <a:t>“The biggest gold rush in the history of games” – Venturebeat</a:t>
            </a:r>
            <a:endParaRPr lang="en-GB" dirty="0"/>
          </a:p>
        </p:txBody>
      </p:sp>
      <p:pic>
        <p:nvPicPr>
          <p:cNvPr id="11" name="Picture 10" descr="bigstock--d-rendering-of-a-pile-of-gold-17087549 med large.jpg"/>
          <p:cNvPicPr>
            <a:picLocks noChangeAspect="1"/>
          </p:cNvPicPr>
          <p:nvPr/>
        </p:nvPicPr>
        <p:blipFill>
          <a:blip r:embed="rId3" cstate="print"/>
          <a:stretch>
            <a:fillRect/>
          </a:stretch>
        </p:blipFill>
        <p:spPr>
          <a:xfrm>
            <a:off x="0" y="2279796"/>
            <a:ext cx="9144000" cy="4578204"/>
          </a:xfrm>
          <a:prstGeom prst="rect">
            <a:avLst/>
          </a:prstGeom>
        </p:spPr>
      </p:pic>
      <p:sp>
        <p:nvSpPr>
          <p:cNvPr id="4" name="Slide Number Placeholder 3"/>
          <p:cNvSpPr>
            <a:spLocks noGrp="1"/>
          </p:cNvSpPr>
          <p:nvPr>
            <p:ph type="sldNum" sz="quarter" idx="12"/>
          </p:nvPr>
        </p:nvSpPr>
        <p:spPr/>
        <p:txBody>
          <a:bodyPr/>
          <a:lstStyle/>
          <a:p>
            <a:fld id="{54F9CC8B-6A0E-452E-BC83-7116485D58DE}" type="slidenum">
              <a:rPr lang="en-GB" smtClean="0"/>
              <a:pPr/>
              <a:t>5</a:t>
            </a:fld>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There’s lots to do!</a:t>
            </a:r>
            <a:endParaRPr lang="en-GB" dirty="0"/>
          </a:p>
        </p:txBody>
      </p:sp>
      <p:sp>
        <p:nvSpPr>
          <p:cNvPr id="6" name="Text Placeholder 5"/>
          <p:cNvSpPr>
            <a:spLocks noGrp="1"/>
          </p:cNvSpPr>
          <p:nvPr>
            <p:ph type="body" idx="1"/>
          </p:nvPr>
        </p:nvSpPr>
        <p:spPr/>
        <p:txBody>
          <a:bodyPr/>
          <a:lstStyle/>
          <a:p>
            <a:r>
              <a:rPr lang="en-GB" dirty="0" smtClean="0"/>
              <a:t>...and it’s very engaging</a:t>
            </a:r>
            <a:endParaRPr lang="en-GB" dirty="0"/>
          </a:p>
        </p:txBody>
      </p:sp>
      <p:sp>
        <p:nvSpPr>
          <p:cNvPr id="4" name="Slide Number Placeholder 3"/>
          <p:cNvSpPr>
            <a:spLocks noGrp="1"/>
          </p:cNvSpPr>
          <p:nvPr>
            <p:ph type="sldNum" sz="quarter" idx="12"/>
          </p:nvPr>
        </p:nvSpPr>
        <p:spPr/>
        <p:txBody>
          <a:bodyPr/>
          <a:lstStyle/>
          <a:p>
            <a:fld id="{54F9CC8B-6A0E-452E-BC83-7116485D58DE}" type="slidenum">
              <a:rPr lang="en-GB" smtClean="0"/>
              <a:pPr/>
              <a:t>50</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bigstock--d-rendering-of-a-pile-of-gold-17087549 med large.jpg"/>
          <p:cNvPicPr>
            <a:picLocks noChangeAspect="1"/>
          </p:cNvPicPr>
          <p:nvPr/>
        </p:nvPicPr>
        <p:blipFill>
          <a:blip r:embed="rId3" cstate="print"/>
          <a:stretch>
            <a:fillRect/>
          </a:stretch>
        </p:blipFill>
        <p:spPr>
          <a:xfrm>
            <a:off x="0" y="2279796"/>
            <a:ext cx="9144000" cy="4578204"/>
          </a:xfrm>
          <a:prstGeom prst="rect">
            <a:avLst/>
          </a:prstGeom>
          <a:ln>
            <a:noFill/>
          </a:ln>
        </p:spPr>
      </p:pic>
      <p:sp>
        <p:nvSpPr>
          <p:cNvPr id="8" name="Text Placeholder 2"/>
          <p:cNvSpPr>
            <a:spLocks noGrp="1"/>
          </p:cNvSpPr>
          <p:nvPr>
            <p:ph type="body" idx="4294967295"/>
          </p:nvPr>
        </p:nvSpPr>
        <p:spPr>
          <a:xfrm>
            <a:off x="179512" y="5949280"/>
            <a:ext cx="8023225" cy="685800"/>
          </a:xfrm>
        </p:spPr>
        <p:txBody>
          <a:bodyPr>
            <a:normAutofit/>
          </a:bodyPr>
          <a:lstStyle/>
          <a:p>
            <a:r>
              <a:rPr lang="en-GB" sz="800" dirty="0" smtClean="0"/>
              <a:t>http://venturebeat.com/2012/01/06/deanbeat-game-companies-raised-a-record-breaking-1-55b-in-2011/</a:t>
            </a:r>
            <a:endParaRPr lang="en-GB" sz="800" dirty="0"/>
          </a:p>
        </p:txBody>
      </p:sp>
      <p:sp>
        <p:nvSpPr>
          <p:cNvPr id="5" name="Rectangle 4"/>
          <p:cNvSpPr/>
          <p:nvPr/>
        </p:nvSpPr>
        <p:spPr>
          <a:xfrm>
            <a:off x="2195736" y="1844824"/>
            <a:ext cx="4680520" cy="1107996"/>
          </a:xfrm>
          <a:prstGeom prst="rect">
            <a:avLst/>
          </a:prstGeom>
        </p:spPr>
        <p:txBody>
          <a:bodyPr wrap="square">
            <a:spAutoFit/>
          </a:bodyPr>
          <a:lstStyle/>
          <a:p>
            <a:r>
              <a:rPr lang="en-GB" sz="6600" b="1" dirty="0" smtClean="0"/>
              <a:t>$3.75 billion</a:t>
            </a:r>
            <a:endParaRPr lang="en-GB" sz="6600" b="1"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6</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But.....</a:t>
            </a:r>
            <a:endParaRPr lang="en-GB" sz="3200" dirty="0"/>
          </a:p>
        </p:txBody>
      </p:sp>
      <p:pic>
        <p:nvPicPr>
          <p:cNvPr id="5" name="Content Placeholder 4" descr="Zynga FB share price.jpg"/>
          <p:cNvPicPr>
            <a:picLocks noGrp="1" noChangeAspect="1"/>
          </p:cNvPicPr>
          <p:nvPr>
            <p:ph idx="4294967295"/>
          </p:nvPr>
        </p:nvPicPr>
        <p:blipFill>
          <a:blip r:embed="rId3" cstate="print"/>
          <a:stretch>
            <a:fillRect/>
          </a:stretch>
        </p:blipFill>
        <p:spPr>
          <a:xfrm>
            <a:off x="1547664" y="2349500"/>
            <a:ext cx="6534150" cy="2867025"/>
          </a:xfrm>
        </p:spPr>
      </p:pic>
      <p:sp>
        <p:nvSpPr>
          <p:cNvPr id="6" name="Rectangle 5"/>
          <p:cNvSpPr/>
          <p:nvPr/>
        </p:nvSpPr>
        <p:spPr>
          <a:xfrm>
            <a:off x="179512" y="6381328"/>
            <a:ext cx="6462464" cy="307777"/>
          </a:xfrm>
          <a:prstGeom prst="rect">
            <a:avLst/>
          </a:prstGeom>
        </p:spPr>
        <p:txBody>
          <a:bodyPr wrap="square">
            <a:spAutoFit/>
          </a:bodyPr>
          <a:lstStyle/>
          <a:p>
            <a:r>
              <a:rPr lang="en-GB" sz="1400" dirty="0" smtClean="0">
                <a:hlinkClick r:id="rId4"/>
              </a:rPr>
              <a:t>http://www.google.com/finance?cid=481720736332929</a:t>
            </a:r>
            <a:r>
              <a:rPr lang="en-GB" sz="1400" dirty="0" smtClean="0"/>
              <a:t>, Sept 19 2012</a:t>
            </a:r>
            <a:endParaRPr lang="en-GB" sz="1400" dirty="0"/>
          </a:p>
        </p:txBody>
      </p:sp>
      <p:sp>
        <p:nvSpPr>
          <p:cNvPr id="7" name="TextBox 6"/>
          <p:cNvSpPr txBox="1"/>
          <p:nvPr/>
        </p:nvSpPr>
        <p:spPr>
          <a:xfrm>
            <a:off x="557486" y="2924944"/>
            <a:ext cx="1013419" cy="461665"/>
          </a:xfrm>
          <a:prstGeom prst="rect">
            <a:avLst/>
          </a:prstGeom>
          <a:noFill/>
        </p:spPr>
        <p:txBody>
          <a:bodyPr wrap="none" rtlCol="0">
            <a:spAutoFit/>
          </a:bodyPr>
          <a:lstStyle/>
          <a:p>
            <a:r>
              <a:rPr lang="en-GB" sz="2400" dirty="0" smtClean="0">
                <a:solidFill>
                  <a:srgbClr val="0070C0"/>
                </a:solidFill>
              </a:rPr>
              <a:t>Zynga</a:t>
            </a:r>
            <a:endParaRPr lang="en-GB" sz="2400" dirty="0">
              <a:solidFill>
                <a:srgbClr val="0070C0"/>
              </a:solidFill>
            </a:endParaRPr>
          </a:p>
        </p:txBody>
      </p:sp>
      <p:sp>
        <p:nvSpPr>
          <p:cNvPr id="10" name="TextBox 9"/>
          <p:cNvSpPr txBox="1"/>
          <p:nvPr/>
        </p:nvSpPr>
        <p:spPr>
          <a:xfrm>
            <a:off x="6102102" y="3140968"/>
            <a:ext cx="1457450" cy="461665"/>
          </a:xfrm>
          <a:prstGeom prst="rect">
            <a:avLst/>
          </a:prstGeom>
          <a:noFill/>
        </p:spPr>
        <p:txBody>
          <a:bodyPr wrap="none" rtlCol="0">
            <a:spAutoFit/>
          </a:bodyPr>
          <a:lstStyle/>
          <a:p>
            <a:r>
              <a:rPr lang="en-GB" sz="2400" dirty="0" smtClean="0">
                <a:solidFill>
                  <a:srgbClr val="C00000"/>
                </a:solidFill>
              </a:rPr>
              <a:t>Facebook</a:t>
            </a:r>
            <a:endParaRPr lang="en-GB" sz="2400" dirty="0">
              <a:solidFill>
                <a:srgbClr val="C00000"/>
              </a:solidFill>
            </a:endParaRPr>
          </a:p>
        </p:txBody>
      </p:sp>
      <p:sp>
        <p:nvSpPr>
          <p:cNvPr id="11" name="TextBox 10"/>
          <p:cNvSpPr txBox="1"/>
          <p:nvPr/>
        </p:nvSpPr>
        <p:spPr>
          <a:xfrm>
            <a:off x="8028384" y="4365104"/>
            <a:ext cx="848309" cy="461665"/>
          </a:xfrm>
          <a:prstGeom prst="rect">
            <a:avLst/>
          </a:prstGeom>
          <a:noFill/>
        </p:spPr>
        <p:txBody>
          <a:bodyPr wrap="none" rtlCol="0">
            <a:spAutoFit/>
          </a:bodyPr>
          <a:lstStyle/>
          <a:p>
            <a:r>
              <a:rPr lang="en-GB" sz="2400" dirty="0" smtClean="0">
                <a:solidFill>
                  <a:srgbClr val="0070C0"/>
                </a:solidFill>
              </a:rPr>
              <a:t>-76%</a:t>
            </a:r>
            <a:endParaRPr lang="en-GB" sz="2400" dirty="0">
              <a:solidFill>
                <a:srgbClr val="0070C0"/>
              </a:solidFill>
            </a:endParaRPr>
          </a:p>
        </p:txBody>
      </p:sp>
      <p:sp>
        <p:nvSpPr>
          <p:cNvPr id="12" name="TextBox 11"/>
          <p:cNvSpPr txBox="1"/>
          <p:nvPr/>
        </p:nvSpPr>
        <p:spPr>
          <a:xfrm>
            <a:off x="8100392" y="3645024"/>
            <a:ext cx="872355" cy="461665"/>
          </a:xfrm>
          <a:prstGeom prst="rect">
            <a:avLst/>
          </a:prstGeom>
          <a:noFill/>
        </p:spPr>
        <p:txBody>
          <a:bodyPr wrap="none" rtlCol="0">
            <a:spAutoFit/>
          </a:bodyPr>
          <a:lstStyle/>
          <a:p>
            <a:r>
              <a:rPr lang="en-GB" sz="2400" dirty="0" smtClean="0">
                <a:solidFill>
                  <a:srgbClr val="C00000"/>
                </a:solidFill>
              </a:rPr>
              <a:t>-40%</a:t>
            </a:r>
            <a:endParaRPr lang="en-GB" sz="2400" dirty="0">
              <a:solidFill>
                <a:srgbClr val="C00000"/>
              </a:solidFill>
            </a:endParaRPr>
          </a:p>
        </p:txBody>
      </p:sp>
      <p:sp>
        <p:nvSpPr>
          <p:cNvPr id="13" name="TextBox 12"/>
          <p:cNvSpPr txBox="1"/>
          <p:nvPr/>
        </p:nvSpPr>
        <p:spPr>
          <a:xfrm>
            <a:off x="1547664" y="3356992"/>
            <a:ext cx="676788" cy="461665"/>
          </a:xfrm>
          <a:prstGeom prst="rect">
            <a:avLst/>
          </a:prstGeom>
          <a:noFill/>
        </p:spPr>
        <p:txBody>
          <a:bodyPr wrap="none" rtlCol="0">
            <a:spAutoFit/>
          </a:bodyPr>
          <a:lstStyle/>
          <a:p>
            <a:r>
              <a:rPr lang="en-GB" sz="2400" dirty="0" smtClean="0">
                <a:solidFill>
                  <a:srgbClr val="0070C0"/>
                </a:solidFill>
              </a:rPr>
              <a:t>IPO</a:t>
            </a:r>
            <a:endParaRPr lang="en-GB" sz="2400" dirty="0">
              <a:solidFill>
                <a:srgbClr val="0070C0"/>
              </a:solidFill>
            </a:endParaRPr>
          </a:p>
        </p:txBody>
      </p:sp>
      <p:sp>
        <p:nvSpPr>
          <p:cNvPr id="14" name="TextBox 13"/>
          <p:cNvSpPr txBox="1"/>
          <p:nvPr/>
        </p:nvSpPr>
        <p:spPr>
          <a:xfrm>
            <a:off x="3635896" y="2636912"/>
            <a:ext cx="740908" cy="461665"/>
          </a:xfrm>
          <a:prstGeom prst="rect">
            <a:avLst/>
          </a:prstGeom>
          <a:noFill/>
        </p:spPr>
        <p:txBody>
          <a:bodyPr wrap="none" rtlCol="0">
            <a:spAutoFit/>
          </a:bodyPr>
          <a:lstStyle/>
          <a:p>
            <a:r>
              <a:rPr lang="en-GB" sz="2400" dirty="0" smtClean="0">
                <a:solidFill>
                  <a:srgbClr val="C00000"/>
                </a:solidFill>
              </a:rPr>
              <a:t> IPO</a:t>
            </a:r>
            <a:endParaRPr lang="en-GB" sz="2400" dirty="0">
              <a:solidFill>
                <a:srgbClr val="C00000"/>
              </a:solidFill>
            </a:endParaRPr>
          </a:p>
        </p:txBody>
      </p:sp>
      <p:pic>
        <p:nvPicPr>
          <p:cNvPr id="15" name="Picture 14" descr="bigstock--d-rendering-of-a-pile-of-gold-17087549 small.jpg"/>
          <p:cNvPicPr>
            <a:picLocks noChangeAspect="1"/>
          </p:cNvPicPr>
          <p:nvPr/>
        </p:nvPicPr>
        <p:blipFill>
          <a:blip r:embed="rId5" cstate="print"/>
          <a:stretch>
            <a:fillRect/>
          </a:stretch>
        </p:blipFill>
        <p:spPr>
          <a:xfrm>
            <a:off x="7236296" y="5445224"/>
            <a:ext cx="1295400" cy="650240"/>
          </a:xfrm>
          <a:prstGeom prst="rect">
            <a:avLst/>
          </a:prstGeom>
        </p:spPr>
      </p:pic>
      <p:sp>
        <p:nvSpPr>
          <p:cNvPr id="16" name="Slide Number Placeholder 15"/>
          <p:cNvSpPr>
            <a:spLocks noGrp="1"/>
          </p:cNvSpPr>
          <p:nvPr>
            <p:ph type="sldNum" sz="quarter" idx="12"/>
          </p:nvPr>
        </p:nvSpPr>
        <p:spPr/>
        <p:txBody>
          <a:bodyPr/>
          <a:lstStyle/>
          <a:p>
            <a:fld id="{54F9CC8B-6A0E-452E-BC83-7116485D58DE}" type="slidenum">
              <a:rPr lang="en-GB" smtClean="0"/>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Social </a:t>
            </a:r>
            <a:r>
              <a:rPr lang="en-GB" i="1" dirty="0" smtClean="0"/>
              <a:t>[</a:t>
            </a:r>
            <a:r>
              <a:rPr lang="en-GB" i="1" dirty="0" err="1" smtClean="0"/>
              <a:t>vs</a:t>
            </a:r>
            <a:r>
              <a:rPr lang="en-GB" i="1" dirty="0" smtClean="0"/>
              <a:t>, plus]  </a:t>
            </a:r>
            <a:r>
              <a:rPr lang="en-GB" dirty="0" smtClean="0"/>
              <a:t>mobile</a:t>
            </a:r>
            <a:endParaRPr lang="en-GB" dirty="0"/>
          </a:p>
        </p:txBody>
      </p:sp>
      <p:sp>
        <p:nvSpPr>
          <p:cNvPr id="3" name="Rectangle 2"/>
          <p:cNvSpPr/>
          <p:nvPr/>
        </p:nvSpPr>
        <p:spPr>
          <a:xfrm>
            <a:off x="395536" y="2204864"/>
            <a:ext cx="7848872" cy="1323439"/>
          </a:xfrm>
          <a:prstGeom prst="rect">
            <a:avLst/>
          </a:prstGeom>
        </p:spPr>
        <p:txBody>
          <a:bodyPr wrap="square">
            <a:spAutoFit/>
          </a:bodyPr>
          <a:lstStyle/>
          <a:p>
            <a:r>
              <a:rPr lang="en-GB" sz="2000" b="1" dirty="0" smtClean="0"/>
              <a:t>A lot of the development and the energy in the eco-system is not going towards building desktop stuff anymore, it's going towards building mobile stuff</a:t>
            </a:r>
          </a:p>
          <a:p>
            <a:pPr algn="r"/>
            <a:r>
              <a:rPr lang="en-GB" sz="2000" b="1" dirty="0" smtClean="0"/>
              <a:t>Mark  Zuckerberg</a:t>
            </a:r>
            <a:endParaRPr lang="en-GB" sz="2000" b="1" dirty="0"/>
          </a:p>
        </p:txBody>
      </p:sp>
      <p:sp>
        <p:nvSpPr>
          <p:cNvPr id="4" name="Rectangle 3"/>
          <p:cNvSpPr/>
          <p:nvPr/>
        </p:nvSpPr>
        <p:spPr>
          <a:xfrm>
            <a:off x="503040" y="3501008"/>
            <a:ext cx="8640960" cy="461665"/>
          </a:xfrm>
          <a:prstGeom prst="rect">
            <a:avLst/>
          </a:prstGeom>
        </p:spPr>
        <p:txBody>
          <a:bodyPr wrap="square">
            <a:spAutoFit/>
          </a:bodyPr>
          <a:lstStyle/>
          <a:p>
            <a:r>
              <a:rPr lang="en-GB" sz="1200" dirty="0" smtClean="0"/>
              <a:t>Sept 11 2012</a:t>
            </a:r>
          </a:p>
          <a:p>
            <a:r>
              <a:rPr lang="en-GB" sz="1200" dirty="0" smtClean="0"/>
              <a:t>http://www.reuters.com/article/video/idUSBRE88A1F220120912?videoId=237677561</a:t>
            </a:r>
            <a:endParaRPr lang="en-GB" sz="1200" dirty="0"/>
          </a:p>
        </p:txBody>
      </p:sp>
      <p:sp>
        <p:nvSpPr>
          <p:cNvPr id="5" name="Rectangle 4"/>
          <p:cNvSpPr/>
          <p:nvPr/>
        </p:nvSpPr>
        <p:spPr>
          <a:xfrm>
            <a:off x="467544" y="4509120"/>
            <a:ext cx="8280920" cy="1107996"/>
          </a:xfrm>
          <a:prstGeom prst="rect">
            <a:avLst/>
          </a:prstGeom>
        </p:spPr>
        <p:txBody>
          <a:bodyPr wrap="square">
            <a:spAutoFit/>
          </a:bodyPr>
          <a:lstStyle/>
          <a:p>
            <a:r>
              <a:rPr lang="en-GB" b="1" dirty="0" smtClean="0"/>
              <a:t>...in July, Facebook sent people to the Apple App Store and Google play more than 170 million times...  </a:t>
            </a:r>
          </a:p>
          <a:p>
            <a:endParaRPr lang="en-GB" dirty="0" smtClean="0"/>
          </a:p>
          <a:p>
            <a:r>
              <a:rPr lang="en-GB" sz="1200" dirty="0" smtClean="0"/>
              <a:t>https://developers.facebook.com/blog/post/2012/09/14/facebook---gdc-europe--developer-day-recap/</a:t>
            </a:r>
            <a:endParaRPr lang="en-GB" sz="1200" dirty="0"/>
          </a:p>
        </p:txBody>
      </p:sp>
      <p:sp>
        <p:nvSpPr>
          <p:cNvPr id="6" name="Slide Number Placeholder 5"/>
          <p:cNvSpPr>
            <a:spLocks noGrp="1"/>
          </p:cNvSpPr>
          <p:nvPr>
            <p:ph type="sldNum" sz="quarter" idx="12"/>
          </p:nvPr>
        </p:nvSpPr>
        <p:spPr/>
        <p:txBody>
          <a:bodyPr/>
          <a:lstStyle/>
          <a:p>
            <a:fld id="{54F9CC8B-6A0E-452E-BC83-7116485D58DE}" type="slidenum">
              <a:rPr lang="en-GB" smtClean="0"/>
              <a:pPr/>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Has the world ended?</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Facebook</a:t>
            </a:r>
          </a:p>
          <a:p>
            <a:pPr lvl="1"/>
            <a:r>
              <a:rPr lang="en-GB" dirty="0" smtClean="0"/>
              <a:t>nearly 1 bn Facebook users</a:t>
            </a:r>
          </a:p>
          <a:p>
            <a:pPr lvl="1"/>
            <a:r>
              <a:rPr lang="en-GB" dirty="0" smtClean="0"/>
              <a:t>25% play games regularly</a:t>
            </a:r>
          </a:p>
          <a:p>
            <a:pPr lvl="1"/>
            <a:r>
              <a:rPr lang="en-GB" dirty="0" smtClean="0"/>
              <a:t>virtual goods spend on FB estimated at $1.2 billion 2011</a:t>
            </a:r>
          </a:p>
          <a:p>
            <a:endParaRPr lang="en-GB" dirty="0" smtClean="0"/>
          </a:p>
          <a:p>
            <a:r>
              <a:rPr lang="en-GB" dirty="0" smtClean="0"/>
              <a:t>iOS and Android </a:t>
            </a:r>
          </a:p>
          <a:p>
            <a:pPr lvl="1"/>
            <a:r>
              <a:rPr lang="en-GB" dirty="0" smtClean="0"/>
              <a:t>games revenue 2011 = 2x traditional portable console (reverse of 2009)</a:t>
            </a:r>
          </a:p>
          <a:p>
            <a:pPr lvl="1"/>
            <a:r>
              <a:rPr lang="en-GB" dirty="0" smtClean="0"/>
              <a:t>in-app purchases 87% of revenue of top 25 grossing apps</a:t>
            </a:r>
          </a:p>
          <a:p>
            <a:pPr lvl="1"/>
            <a:r>
              <a:rPr lang="en-GB" dirty="0" smtClean="0"/>
              <a:t>total worldwide game revenue $1.6 bn 2011</a:t>
            </a:r>
          </a:p>
          <a:p>
            <a:pPr lvl="1"/>
            <a:r>
              <a:rPr lang="en-GB" dirty="0" smtClean="0"/>
              <a:t>68% of </a:t>
            </a:r>
            <a:r>
              <a:rPr lang="en-GB" i="1" dirty="0" smtClean="0"/>
              <a:t>sessions</a:t>
            </a:r>
            <a:r>
              <a:rPr lang="en-GB" dirty="0" smtClean="0"/>
              <a:t> from ‘indie’ developers (i.e. new market entrants)</a:t>
            </a:r>
            <a:endParaRPr lang="en-GB" dirty="0"/>
          </a:p>
        </p:txBody>
      </p:sp>
      <p:sp>
        <p:nvSpPr>
          <p:cNvPr id="6" name="TextBox 5"/>
          <p:cNvSpPr txBox="1"/>
          <p:nvPr/>
        </p:nvSpPr>
        <p:spPr>
          <a:xfrm>
            <a:off x="251520" y="6309320"/>
            <a:ext cx="4353949" cy="369332"/>
          </a:xfrm>
          <a:prstGeom prst="rect">
            <a:avLst/>
          </a:prstGeom>
          <a:noFill/>
        </p:spPr>
        <p:txBody>
          <a:bodyPr wrap="none" rtlCol="0">
            <a:spAutoFit/>
          </a:bodyPr>
          <a:lstStyle/>
          <a:p>
            <a:r>
              <a:rPr lang="en-GB" dirty="0" smtClean="0"/>
              <a:t>Sources: Facebook, Flurry, InsideNetworks</a:t>
            </a:r>
            <a:endParaRPr lang="en-GB" dirty="0"/>
          </a:p>
        </p:txBody>
      </p:sp>
      <p:sp>
        <p:nvSpPr>
          <p:cNvPr id="5" name="Slide Number Placeholder 4"/>
          <p:cNvSpPr>
            <a:spLocks noGrp="1"/>
          </p:cNvSpPr>
          <p:nvPr>
            <p:ph type="sldNum" sz="quarter" idx="12"/>
          </p:nvPr>
        </p:nvSpPr>
        <p:spPr/>
        <p:txBody>
          <a:bodyPr/>
          <a:lstStyle/>
          <a:p>
            <a:fld id="{54F9CC8B-6A0E-452E-BC83-7116485D58DE}" type="slidenum">
              <a:rPr lang="en-GB" smtClean="0"/>
              <a:pPr/>
              <a:t>9</a:t>
            </a:fld>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4249</TotalTime>
  <Words>4466</Words>
  <Application>Microsoft Macintosh PowerPoint</Application>
  <PresentationFormat>On-screen Show (4:3)</PresentationFormat>
  <Paragraphs>608</Paragraphs>
  <Slides>50</Slides>
  <Notes>45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Module</vt:lpstr>
      <vt:lpstr>Image</vt:lpstr>
      <vt:lpstr>Discovery-driven design  in social games:  techniques, processes, and problems </vt:lpstr>
      <vt:lpstr>Market dynamics</vt:lpstr>
      <vt:lpstr>Market dynamics</vt:lpstr>
      <vt:lpstr>Social, mobile, and ‘free’</vt:lpstr>
      <vt:lpstr>“The biggest gold rush in the history of games” – Venturebeat</vt:lpstr>
      <vt:lpstr>Slide 6</vt:lpstr>
      <vt:lpstr>But.....</vt:lpstr>
      <vt:lpstr>Social [vs, plus]  mobile</vt:lpstr>
      <vt:lpstr>Has the world ended?</vt:lpstr>
      <vt:lpstr>Market concentration has changed</vt:lpstr>
      <vt:lpstr>Analytics </vt:lpstr>
      <vt:lpstr>Everyone’s doing it</vt:lpstr>
      <vt:lpstr>Doing what?</vt:lpstr>
      <vt:lpstr>Why?</vt:lpstr>
      <vt:lpstr>Processes</vt:lpstr>
      <vt:lpstr>Capturing ‘everything’</vt:lpstr>
      <vt:lpstr>While testing concurrent versions</vt:lpstr>
      <vt:lpstr>And.... adapting the design</vt:lpstr>
      <vt:lpstr>Slide 19</vt:lpstr>
      <vt:lpstr>Basic metrics: BI (with a bit of UX)</vt:lpstr>
      <vt:lpstr>Some popular metrics are bad</vt:lpstr>
      <vt:lpstr>No KPI is good but thinking makes it so</vt:lpstr>
      <vt:lpstr>Virality, retention, and value</vt:lpstr>
      <vt:lpstr>Analytics</vt:lpstr>
      <vt:lpstr>Context is complex</vt:lpstr>
      <vt:lpstr>Tools</vt:lpstr>
      <vt:lpstr>Tool types</vt:lpstr>
      <vt:lpstr>The tools market is busy</vt:lpstr>
      <vt:lpstr>Tool trends</vt:lpstr>
      <vt:lpstr>Data mining services focus</vt:lpstr>
      <vt:lpstr>Remedies are not always obvious</vt:lpstr>
      <vt:lpstr>Meaningful segments are juicier</vt:lpstr>
      <vt:lpstr>SaaS VAS segment wrapping</vt:lpstr>
      <vt:lpstr>Is home-made juice tastier?</vt:lpstr>
      <vt:lpstr>Problems </vt:lpstr>
      <vt:lpstr>Boredom</vt:lpstr>
      <vt:lpstr>Slide 37</vt:lpstr>
      <vt:lpstr>Slide 38</vt:lpstr>
      <vt:lpstr>Slide 39</vt:lpstr>
      <vt:lpstr>Bafflement</vt:lpstr>
      <vt:lpstr>Slide 41</vt:lpstr>
      <vt:lpstr>Designer = bean-counter, or</vt:lpstr>
      <vt:lpstr>Product manager = data-miner? </vt:lpstr>
      <vt:lpstr>Industry context</vt:lpstr>
      <vt:lpstr>Discovery-driven</vt:lpstr>
      <vt:lpstr>How to be discovery-driven</vt:lpstr>
      <vt:lpstr>There’s no shortage of theories</vt:lpstr>
      <vt:lpstr>Games have lots, too</vt:lpstr>
      <vt:lpstr>Core mechanic: design quest</vt:lpstr>
      <vt:lpstr>There’s lots to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Sophia DeMartini</cp:lastModifiedBy>
  <cp:revision>422</cp:revision>
  <dcterms:created xsi:type="dcterms:W3CDTF">2012-10-16T23:13:57Z</dcterms:created>
  <dcterms:modified xsi:type="dcterms:W3CDTF">2012-10-16T23:14:14Z</dcterms:modified>
</cp:coreProperties>
</file>